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8"/>
  </p:notesMasterIdLst>
  <p:sldIdLst>
    <p:sldId id="256" r:id="rId2"/>
    <p:sldId id="257" r:id="rId3"/>
    <p:sldId id="258" r:id="rId4"/>
    <p:sldId id="259" r:id="rId5"/>
    <p:sldId id="260" r:id="rId6"/>
    <p:sldId id="261" r:id="rId7"/>
    <p:sldId id="262" r:id="rId8"/>
    <p:sldId id="272" r:id="rId9"/>
    <p:sldId id="263" r:id="rId10"/>
    <p:sldId id="264" r:id="rId11"/>
    <p:sldId id="265" r:id="rId12"/>
    <p:sldId id="266" r:id="rId13"/>
    <p:sldId id="267" r:id="rId14"/>
    <p:sldId id="273" r:id="rId15"/>
    <p:sldId id="269" r:id="rId16"/>
    <p:sldId id="268" r:id="rId17"/>
    <p:sldId id="274" r:id="rId18"/>
    <p:sldId id="275" r:id="rId19"/>
    <p:sldId id="276" r:id="rId20"/>
    <p:sldId id="277" r:id="rId21"/>
    <p:sldId id="278" r:id="rId22"/>
    <p:sldId id="279" r:id="rId23"/>
    <p:sldId id="280" r:id="rId24"/>
    <p:sldId id="281" r:id="rId25"/>
    <p:sldId id="270" r:id="rId26"/>
    <p:sldId id="271"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5941"/>
    <p:restoredTop sz="94694"/>
  </p:normalViewPr>
  <p:slideViewPr>
    <p:cSldViewPr snapToGrid="0" snapToObjects="1">
      <p:cViewPr varScale="1">
        <p:scale>
          <a:sx n="87" d="100"/>
          <a:sy n="87" d="100"/>
        </p:scale>
        <p:origin x="216" y="92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5152EB0-2467-904F-8C4D-0F4F506F3833}" type="datetimeFigureOut">
              <a:rPr lang="en-US" smtClean="0"/>
              <a:t>1/30/21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5F751B6-92F6-0941-8950-7E4D46DCA4BB}" type="slidenum">
              <a:rPr lang="en-US" smtClean="0"/>
              <a:t>‹#›</a:t>
            </a:fld>
            <a:endParaRPr lang="en-US"/>
          </a:p>
        </p:txBody>
      </p:sp>
    </p:spTree>
    <p:extLst>
      <p:ext uri="{BB962C8B-B14F-4D97-AF65-F5344CB8AC3E}">
        <p14:creationId xmlns:p14="http://schemas.microsoft.com/office/powerpoint/2010/main" val="37437048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fld id="{C5F751B6-92F6-0941-8950-7E4D46DCA4BB}" type="slidenum">
              <a:rPr lang="en-US" smtClean="0"/>
              <a:t>1</a:t>
            </a:fld>
            <a:endParaRPr lang="en-US"/>
          </a:p>
        </p:txBody>
      </p:sp>
    </p:spTree>
    <p:extLst>
      <p:ext uri="{BB962C8B-B14F-4D97-AF65-F5344CB8AC3E}">
        <p14:creationId xmlns:p14="http://schemas.microsoft.com/office/powerpoint/2010/main" val="36464607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p8: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The relative error is much smaller after nesting the calculation. The number of arithmetic calculations have been reduced from four multiplications and three additions to two multiplications and three additions.</a:t>
            </a:r>
            <a:endParaRPr/>
          </a:p>
        </p:txBody>
      </p:sp>
      <p:sp>
        <p:nvSpPr>
          <p:cNvPr id="133" name="Google Shape;133;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651877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5F751B6-92F6-0941-8950-7E4D46DCA4BB}" type="slidenum">
              <a:rPr lang="en-US" smtClean="0"/>
              <a:t>3</a:t>
            </a:fld>
            <a:endParaRPr lang="en-US"/>
          </a:p>
        </p:txBody>
      </p:sp>
    </p:spTree>
    <p:extLst>
      <p:ext uri="{BB962C8B-B14F-4D97-AF65-F5344CB8AC3E}">
        <p14:creationId xmlns:p14="http://schemas.microsoft.com/office/powerpoint/2010/main" val="26373678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p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3" name="Google Shape;63;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645854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p2: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SIngle precision:</a:t>
            </a:r>
            <a:endParaRPr/>
          </a:p>
          <a:p>
            <a:pPr marL="0" lvl="0" indent="0" algn="l" rtl="0">
              <a:spcBef>
                <a:spcPts val="0"/>
              </a:spcBef>
              <a:spcAft>
                <a:spcPts val="0"/>
              </a:spcAft>
              <a:buNone/>
            </a:pPr>
            <a:r>
              <a:rPr lang="en-US"/>
              <a:t>For the characteristic 8 bits represent numbers in the range 0 to (2</a:t>
            </a:r>
            <a:r>
              <a:rPr lang="en-US" baseline="30000"/>
              <a:t>8 </a:t>
            </a:r>
            <a:r>
              <a:rPr lang="en-US"/>
              <a:t>-1) = 255. Accommodating negative numbers, the range is -126 to +127.</a:t>
            </a:r>
            <a:endParaRPr/>
          </a:p>
          <a:p>
            <a:pPr marL="0" lvl="0" indent="0" algn="l" rtl="0">
              <a:spcBef>
                <a:spcPts val="0"/>
              </a:spcBef>
              <a:spcAft>
                <a:spcPts val="0"/>
              </a:spcAft>
              <a:buNone/>
            </a:pPr>
            <a:r>
              <a:rPr lang="en-US"/>
              <a:t>The mantissa has 23 bits which is 6 digits after the decimal point.</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US">
                <a:solidFill>
                  <a:schemeClr val="dk1"/>
                </a:solidFill>
              </a:rPr>
              <a:t>Double precision:</a:t>
            </a:r>
            <a:endParaRPr>
              <a:solidFill>
                <a:schemeClr val="dk1"/>
              </a:solidFill>
            </a:endParaRPr>
          </a:p>
          <a:p>
            <a:pPr marL="0" lvl="0" indent="0" algn="l" rtl="0">
              <a:spcBef>
                <a:spcPts val="0"/>
              </a:spcBef>
              <a:spcAft>
                <a:spcPts val="0"/>
              </a:spcAft>
              <a:buClr>
                <a:schemeClr val="dk1"/>
              </a:buClr>
              <a:buSzPts val="1100"/>
              <a:buFont typeface="Arial"/>
              <a:buNone/>
            </a:pPr>
            <a:r>
              <a:rPr lang="en-US">
                <a:solidFill>
                  <a:schemeClr val="dk1"/>
                </a:solidFill>
              </a:rPr>
              <a:t>For the characteristic 11 bits represent numbers in the range 0 to (2</a:t>
            </a:r>
            <a:r>
              <a:rPr lang="en-US" baseline="30000">
                <a:solidFill>
                  <a:schemeClr val="dk1"/>
                </a:solidFill>
              </a:rPr>
              <a:t>11 </a:t>
            </a:r>
            <a:r>
              <a:rPr lang="en-US">
                <a:solidFill>
                  <a:schemeClr val="dk1"/>
                </a:solidFill>
              </a:rPr>
              <a:t>-1) = 2047. Accommodating negative numbers, the range is -1023 to +1024.</a:t>
            </a:r>
            <a:endParaRPr>
              <a:solidFill>
                <a:schemeClr val="dk1"/>
              </a:solidFill>
            </a:endParaRPr>
          </a:p>
          <a:p>
            <a:pPr marL="0" lvl="0" indent="0" algn="l" rtl="0">
              <a:spcBef>
                <a:spcPts val="0"/>
              </a:spcBef>
              <a:spcAft>
                <a:spcPts val="0"/>
              </a:spcAft>
              <a:buClr>
                <a:schemeClr val="dk1"/>
              </a:buClr>
              <a:buSzPts val="1100"/>
              <a:buFont typeface="Arial"/>
              <a:buNone/>
            </a:pPr>
            <a:r>
              <a:rPr lang="en-US">
                <a:solidFill>
                  <a:schemeClr val="dk1"/>
                </a:solidFill>
              </a:rPr>
              <a:t>The mantissa has 52 bits which is 16 digits after the decimal point</a:t>
            </a:r>
            <a:endParaRPr/>
          </a:p>
          <a:p>
            <a:pPr marL="0" lvl="0" indent="0" algn="l" rtl="0">
              <a:spcBef>
                <a:spcPts val="0"/>
              </a:spcBef>
              <a:spcAft>
                <a:spcPts val="0"/>
              </a:spcAft>
              <a:buNone/>
            </a:pPr>
            <a:endParaRPr/>
          </a:p>
        </p:txBody>
      </p:sp>
      <p:sp>
        <p:nvSpPr>
          <p:cNvPr id="72" name="Google Shape;72;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168549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p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Floating point form from decimal representation is obtained by terminating the mantissa. This can be done in two ways, chopping and rounding.</a:t>
            </a:r>
            <a:endParaRPr/>
          </a:p>
          <a:p>
            <a:pPr marL="0" lvl="0" indent="0" algn="l" rtl="0">
              <a:spcBef>
                <a:spcPts val="0"/>
              </a:spcBef>
              <a:spcAft>
                <a:spcPts val="0"/>
              </a:spcAft>
              <a:buNone/>
            </a:pPr>
            <a:r>
              <a:rPr lang="en-US"/>
              <a:t>In the example, when pi is five digit chopped, it’s value is 3.1415. But when it is being five digit rounded, the digit after 5 is taken into consideration. Since it is 9, the decimal is rounded up and pi is 3.1416.</a:t>
            </a:r>
            <a:endParaRPr/>
          </a:p>
        </p:txBody>
      </p:sp>
      <p:sp>
        <p:nvSpPr>
          <p:cNvPr id="81" name="Google Shape;81;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879691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4: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This slide has the formulae for absolute and relative error calculation. p* is the approximation, i.e. the number after chopping or rounding. p is the exact value which has been approximated into p*.</a:t>
            </a:r>
            <a:endParaRPr/>
          </a:p>
        </p:txBody>
      </p:sp>
      <p:sp>
        <p:nvSpPr>
          <p:cNvPr id="90" name="Google Shape;90;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089366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p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Absolute error gives the actual difference between the approx. and exact values. Relative error indicates how big the loss in accuracy is w.r.t the scale of the number. Here, in the second half of the example, although the abs. error looks very small, the relative error shows that its a big error for numbers of that scale.</a:t>
            </a:r>
            <a:endParaRPr/>
          </a:p>
        </p:txBody>
      </p:sp>
      <p:sp>
        <p:nvSpPr>
          <p:cNvPr id="100" name="Google Shape;100;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65560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p6: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In the example, p and q have 5 significant digits. On exact calculation, there is a reduction in significant digits in the result to 2. But on approximating, the reduction goes down further to 1 significant digit. Relative error is 0.25 for chopping and 0.375 for rounding</a:t>
            </a:r>
            <a:endParaRPr/>
          </a:p>
        </p:txBody>
      </p:sp>
      <p:sp>
        <p:nvSpPr>
          <p:cNvPr id="109" name="Google Shape;109;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931319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7: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Accuracy is lost as we peform more and more arithmetic calculation. Nesting reduces the overall number of calculations and that reduces the error.</a:t>
            </a:r>
            <a:endParaRPr/>
          </a:p>
        </p:txBody>
      </p:sp>
      <p:sp>
        <p:nvSpPr>
          <p:cNvPr id="119" name="Google Shape;119;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765980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BEE09F-0B73-7048-8B6A-F4523D83921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51CB887-B159-7646-9551-21F78AF18F9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3C42DD8-7C0E-3D44-90F7-8FE8B2F2821A}"/>
              </a:ext>
            </a:extLst>
          </p:cNvPr>
          <p:cNvSpPr>
            <a:spLocks noGrp="1"/>
          </p:cNvSpPr>
          <p:nvPr>
            <p:ph type="dt" sz="half" idx="10"/>
          </p:nvPr>
        </p:nvSpPr>
        <p:spPr>
          <a:xfrm>
            <a:off x="838200" y="6483674"/>
            <a:ext cx="2743200" cy="365125"/>
          </a:xfrm>
        </p:spPr>
        <p:txBody>
          <a:bodyPr/>
          <a:lstStyle/>
          <a:p>
            <a:fld id="{1C92B03C-2D55-854B-AAB4-EE8F47DDCEA9}" type="datetime3">
              <a:rPr lang="en-US" smtClean="0"/>
              <a:t>30 January 2021</a:t>
            </a:fld>
            <a:endParaRPr lang="en-US"/>
          </a:p>
        </p:txBody>
      </p:sp>
      <p:sp>
        <p:nvSpPr>
          <p:cNvPr id="5" name="Footer Placeholder 4">
            <a:extLst>
              <a:ext uri="{FF2B5EF4-FFF2-40B4-BE49-F238E27FC236}">
                <a16:creationId xmlns:a16="http://schemas.microsoft.com/office/drawing/2014/main" id="{9B82ED77-BA6E-AF42-A858-E0DA0B99AB02}"/>
              </a:ext>
            </a:extLst>
          </p:cNvPr>
          <p:cNvSpPr>
            <a:spLocks noGrp="1"/>
          </p:cNvSpPr>
          <p:nvPr>
            <p:ph type="ftr" sz="quarter" idx="11"/>
          </p:nvPr>
        </p:nvSpPr>
        <p:spPr/>
        <p:txBody>
          <a:bodyPr/>
          <a:lstStyle/>
          <a:p>
            <a:r>
              <a:rPr lang="en-US"/>
              <a:t>© 2021 Darrell Long</a:t>
            </a:r>
          </a:p>
        </p:txBody>
      </p:sp>
      <p:sp>
        <p:nvSpPr>
          <p:cNvPr id="6" name="Slide Number Placeholder 5">
            <a:extLst>
              <a:ext uri="{FF2B5EF4-FFF2-40B4-BE49-F238E27FC236}">
                <a16:creationId xmlns:a16="http://schemas.microsoft.com/office/drawing/2014/main" id="{B3DF7134-D4E7-9648-8B8C-828E20E3C47D}"/>
              </a:ext>
            </a:extLst>
          </p:cNvPr>
          <p:cNvSpPr>
            <a:spLocks noGrp="1"/>
          </p:cNvSpPr>
          <p:nvPr>
            <p:ph type="sldNum" sz="quarter" idx="12"/>
          </p:nvPr>
        </p:nvSpPr>
        <p:spPr/>
        <p:txBody>
          <a:bodyPr/>
          <a:lstStyle/>
          <a:p>
            <a:fld id="{A007D034-B69E-A742-8D96-D676D6BE536A}" type="slidenum">
              <a:rPr lang="en-US" smtClean="0"/>
              <a:t>‹#›</a:t>
            </a:fld>
            <a:endParaRPr lang="en-US"/>
          </a:p>
        </p:txBody>
      </p:sp>
    </p:spTree>
    <p:extLst>
      <p:ext uri="{BB962C8B-B14F-4D97-AF65-F5344CB8AC3E}">
        <p14:creationId xmlns:p14="http://schemas.microsoft.com/office/powerpoint/2010/main" val="34214894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56DB33-E818-4B4C-A421-83C01E999ED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1D31538-DEE4-FB46-A473-C55A2A7A160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F7E9E4C-B728-E34F-967D-B14E0DB61FC7}"/>
              </a:ext>
            </a:extLst>
          </p:cNvPr>
          <p:cNvSpPr>
            <a:spLocks noGrp="1"/>
          </p:cNvSpPr>
          <p:nvPr>
            <p:ph type="dt" sz="half" idx="10"/>
          </p:nvPr>
        </p:nvSpPr>
        <p:spPr/>
        <p:txBody>
          <a:bodyPr/>
          <a:lstStyle/>
          <a:p>
            <a:fld id="{808BFA11-0C7F-FD43-A183-8C7ED4D7EE4F}" type="datetime3">
              <a:rPr lang="en-US" smtClean="0"/>
              <a:t>30 January 2021</a:t>
            </a:fld>
            <a:endParaRPr lang="en-US"/>
          </a:p>
        </p:txBody>
      </p:sp>
      <p:sp>
        <p:nvSpPr>
          <p:cNvPr id="5" name="Footer Placeholder 4">
            <a:extLst>
              <a:ext uri="{FF2B5EF4-FFF2-40B4-BE49-F238E27FC236}">
                <a16:creationId xmlns:a16="http://schemas.microsoft.com/office/drawing/2014/main" id="{4FA1D8CE-405D-A747-8A74-C444DAFBF760}"/>
              </a:ext>
            </a:extLst>
          </p:cNvPr>
          <p:cNvSpPr>
            <a:spLocks noGrp="1"/>
          </p:cNvSpPr>
          <p:nvPr>
            <p:ph type="ftr" sz="quarter" idx="11"/>
          </p:nvPr>
        </p:nvSpPr>
        <p:spPr/>
        <p:txBody>
          <a:bodyPr/>
          <a:lstStyle/>
          <a:p>
            <a:r>
              <a:rPr lang="en-US"/>
              <a:t>© 2021 Darrell Long</a:t>
            </a:r>
          </a:p>
        </p:txBody>
      </p:sp>
      <p:sp>
        <p:nvSpPr>
          <p:cNvPr id="6" name="Slide Number Placeholder 5">
            <a:extLst>
              <a:ext uri="{FF2B5EF4-FFF2-40B4-BE49-F238E27FC236}">
                <a16:creationId xmlns:a16="http://schemas.microsoft.com/office/drawing/2014/main" id="{3260718B-5D16-034A-AED4-78F62F076C29}"/>
              </a:ext>
            </a:extLst>
          </p:cNvPr>
          <p:cNvSpPr>
            <a:spLocks noGrp="1"/>
          </p:cNvSpPr>
          <p:nvPr>
            <p:ph type="sldNum" sz="quarter" idx="12"/>
          </p:nvPr>
        </p:nvSpPr>
        <p:spPr/>
        <p:txBody>
          <a:bodyPr/>
          <a:lstStyle/>
          <a:p>
            <a:fld id="{A007D034-B69E-A742-8D96-D676D6BE536A}" type="slidenum">
              <a:rPr lang="en-US" smtClean="0"/>
              <a:t>‹#›</a:t>
            </a:fld>
            <a:endParaRPr lang="en-US"/>
          </a:p>
        </p:txBody>
      </p:sp>
    </p:spTree>
    <p:extLst>
      <p:ext uri="{BB962C8B-B14F-4D97-AF65-F5344CB8AC3E}">
        <p14:creationId xmlns:p14="http://schemas.microsoft.com/office/powerpoint/2010/main" val="3879359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0C48B29-B633-744C-A9E8-312752FB7C7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8AB8268-2392-794C-8D22-F61598B69FB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EAC3C56-1319-F243-976F-3E1186A3E3DB}"/>
              </a:ext>
            </a:extLst>
          </p:cNvPr>
          <p:cNvSpPr>
            <a:spLocks noGrp="1"/>
          </p:cNvSpPr>
          <p:nvPr>
            <p:ph type="dt" sz="half" idx="10"/>
          </p:nvPr>
        </p:nvSpPr>
        <p:spPr/>
        <p:txBody>
          <a:bodyPr/>
          <a:lstStyle/>
          <a:p>
            <a:fld id="{E70F0742-9F98-1C47-A7AD-BA06982A2104}" type="datetime3">
              <a:rPr lang="en-US" smtClean="0"/>
              <a:t>30 January 2021</a:t>
            </a:fld>
            <a:endParaRPr lang="en-US"/>
          </a:p>
        </p:txBody>
      </p:sp>
      <p:sp>
        <p:nvSpPr>
          <p:cNvPr id="5" name="Footer Placeholder 4">
            <a:extLst>
              <a:ext uri="{FF2B5EF4-FFF2-40B4-BE49-F238E27FC236}">
                <a16:creationId xmlns:a16="http://schemas.microsoft.com/office/drawing/2014/main" id="{D91EA731-3CEA-CB47-B6B5-744534CEEF19}"/>
              </a:ext>
            </a:extLst>
          </p:cNvPr>
          <p:cNvSpPr>
            <a:spLocks noGrp="1"/>
          </p:cNvSpPr>
          <p:nvPr>
            <p:ph type="ftr" sz="quarter" idx="11"/>
          </p:nvPr>
        </p:nvSpPr>
        <p:spPr/>
        <p:txBody>
          <a:bodyPr/>
          <a:lstStyle/>
          <a:p>
            <a:r>
              <a:rPr lang="en-US"/>
              <a:t>© 2021 Darrell Long</a:t>
            </a:r>
          </a:p>
        </p:txBody>
      </p:sp>
      <p:sp>
        <p:nvSpPr>
          <p:cNvPr id="6" name="Slide Number Placeholder 5">
            <a:extLst>
              <a:ext uri="{FF2B5EF4-FFF2-40B4-BE49-F238E27FC236}">
                <a16:creationId xmlns:a16="http://schemas.microsoft.com/office/drawing/2014/main" id="{EA061885-8D9B-1B48-A9D3-EC14420AC2FA}"/>
              </a:ext>
            </a:extLst>
          </p:cNvPr>
          <p:cNvSpPr>
            <a:spLocks noGrp="1"/>
          </p:cNvSpPr>
          <p:nvPr>
            <p:ph type="sldNum" sz="quarter" idx="12"/>
          </p:nvPr>
        </p:nvSpPr>
        <p:spPr/>
        <p:txBody>
          <a:bodyPr/>
          <a:lstStyle/>
          <a:p>
            <a:fld id="{A007D034-B69E-A742-8D96-D676D6BE536A}" type="slidenum">
              <a:rPr lang="en-US" smtClean="0"/>
              <a:t>‹#›</a:t>
            </a:fld>
            <a:endParaRPr lang="en-US"/>
          </a:p>
        </p:txBody>
      </p:sp>
    </p:spTree>
    <p:extLst>
      <p:ext uri="{BB962C8B-B14F-4D97-AF65-F5344CB8AC3E}">
        <p14:creationId xmlns:p14="http://schemas.microsoft.com/office/powerpoint/2010/main" val="23010217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Content 1" type="tx">
  <p:cSld name="Title and Content 1">
    <p:bg>
      <p:bgPr>
        <a:solidFill>
          <a:srgbClr val="414141"/>
        </a:solidFill>
        <a:effectLst/>
      </p:bgPr>
    </p:bg>
    <p:spTree>
      <p:nvGrpSpPr>
        <p:cNvPr id="1" name="Shape 9"/>
        <p:cNvGrpSpPr/>
        <p:nvPr/>
      </p:nvGrpSpPr>
      <p:grpSpPr>
        <a:xfrm>
          <a:off x="0" y="0"/>
          <a:ext cx="0" cy="0"/>
          <a:chOff x="0" y="0"/>
          <a:chExt cx="0" cy="0"/>
        </a:xfrm>
      </p:grpSpPr>
      <p:sp>
        <p:nvSpPr>
          <p:cNvPr id="10" name="Google Shape;10;p10"/>
          <p:cNvSpPr txBox="1">
            <a:spLocks noGrp="1"/>
          </p:cNvSpPr>
          <p:nvPr>
            <p:ph type="title"/>
          </p:nvPr>
        </p:nvSpPr>
        <p:spPr>
          <a:xfrm>
            <a:off x="838200" y="365125"/>
            <a:ext cx="10515600" cy="1325563"/>
          </a:xfrm>
          <a:prstGeom prst="rect">
            <a:avLst/>
          </a:prstGeom>
          <a:noFill/>
          <a:ln>
            <a:noFill/>
          </a:ln>
        </p:spPr>
        <p:txBody>
          <a:bodyPr spcFirstLastPara="1" wrap="square" lIns="45700" tIns="45700" rIns="45700" bIns="45700" anchor="ctr" anchorCtr="0">
            <a:normAutofit/>
          </a:bodyPr>
          <a:lstStyle>
            <a:lvl1pPr lvl="0" algn="l">
              <a:lnSpc>
                <a:spcPct val="90000"/>
              </a:lnSpc>
              <a:spcBef>
                <a:spcPts val="0"/>
              </a:spcBef>
              <a:spcAft>
                <a:spcPts val="0"/>
              </a:spcAft>
              <a:buClr>
                <a:srgbClr val="FFFFFF"/>
              </a:buClr>
              <a:buSzPts val="4400"/>
              <a:buFont typeface="Calibri"/>
              <a:buNone/>
              <a:defRPr>
                <a:solidFill>
                  <a:srgbClr val="FFFFFF"/>
                </a:solidFill>
              </a:defRPr>
            </a:lvl1pPr>
            <a:lvl2pPr lvl="1" algn="l">
              <a:lnSpc>
                <a:spcPct val="90000"/>
              </a:lnSpc>
              <a:spcBef>
                <a:spcPts val="0"/>
              </a:spcBef>
              <a:spcAft>
                <a:spcPts val="0"/>
              </a:spcAft>
              <a:buClr>
                <a:srgbClr val="000000"/>
              </a:buClr>
              <a:buSzPts val="1800"/>
              <a:buNone/>
              <a:defRPr/>
            </a:lvl2pPr>
            <a:lvl3pPr lvl="2" algn="l">
              <a:lnSpc>
                <a:spcPct val="90000"/>
              </a:lnSpc>
              <a:spcBef>
                <a:spcPts val="0"/>
              </a:spcBef>
              <a:spcAft>
                <a:spcPts val="0"/>
              </a:spcAft>
              <a:buClr>
                <a:srgbClr val="000000"/>
              </a:buClr>
              <a:buSzPts val="1800"/>
              <a:buNone/>
              <a:defRPr/>
            </a:lvl3pPr>
            <a:lvl4pPr lvl="3" algn="l">
              <a:lnSpc>
                <a:spcPct val="90000"/>
              </a:lnSpc>
              <a:spcBef>
                <a:spcPts val="0"/>
              </a:spcBef>
              <a:spcAft>
                <a:spcPts val="0"/>
              </a:spcAft>
              <a:buClr>
                <a:srgbClr val="000000"/>
              </a:buClr>
              <a:buSzPts val="1800"/>
              <a:buNone/>
              <a:defRPr/>
            </a:lvl4pPr>
            <a:lvl5pPr lvl="4" algn="l">
              <a:lnSpc>
                <a:spcPct val="90000"/>
              </a:lnSpc>
              <a:spcBef>
                <a:spcPts val="0"/>
              </a:spcBef>
              <a:spcAft>
                <a:spcPts val="0"/>
              </a:spcAft>
              <a:buClr>
                <a:srgbClr val="000000"/>
              </a:buClr>
              <a:buSzPts val="1800"/>
              <a:buNone/>
              <a:defRPr/>
            </a:lvl5pPr>
            <a:lvl6pPr lvl="5" algn="l">
              <a:lnSpc>
                <a:spcPct val="90000"/>
              </a:lnSpc>
              <a:spcBef>
                <a:spcPts val="0"/>
              </a:spcBef>
              <a:spcAft>
                <a:spcPts val="0"/>
              </a:spcAft>
              <a:buClr>
                <a:srgbClr val="000000"/>
              </a:buClr>
              <a:buSzPts val="1800"/>
              <a:buNone/>
              <a:defRPr/>
            </a:lvl6pPr>
            <a:lvl7pPr lvl="6" algn="l">
              <a:lnSpc>
                <a:spcPct val="90000"/>
              </a:lnSpc>
              <a:spcBef>
                <a:spcPts val="0"/>
              </a:spcBef>
              <a:spcAft>
                <a:spcPts val="0"/>
              </a:spcAft>
              <a:buClr>
                <a:srgbClr val="000000"/>
              </a:buClr>
              <a:buSzPts val="1800"/>
              <a:buNone/>
              <a:defRPr/>
            </a:lvl7pPr>
            <a:lvl8pPr lvl="7" algn="l">
              <a:lnSpc>
                <a:spcPct val="90000"/>
              </a:lnSpc>
              <a:spcBef>
                <a:spcPts val="0"/>
              </a:spcBef>
              <a:spcAft>
                <a:spcPts val="0"/>
              </a:spcAft>
              <a:buClr>
                <a:srgbClr val="000000"/>
              </a:buClr>
              <a:buSzPts val="1800"/>
              <a:buNone/>
              <a:defRPr/>
            </a:lvl8pPr>
            <a:lvl9pPr lvl="8" algn="l">
              <a:lnSpc>
                <a:spcPct val="90000"/>
              </a:lnSpc>
              <a:spcBef>
                <a:spcPts val="0"/>
              </a:spcBef>
              <a:spcAft>
                <a:spcPts val="0"/>
              </a:spcAft>
              <a:buClr>
                <a:srgbClr val="000000"/>
              </a:buClr>
              <a:buSzPts val="1800"/>
              <a:buNone/>
              <a:defRPr/>
            </a:lvl9pPr>
          </a:lstStyle>
          <a:p>
            <a:endParaRPr/>
          </a:p>
        </p:txBody>
      </p:sp>
      <p:sp>
        <p:nvSpPr>
          <p:cNvPr id="11" name="Google Shape;11;p10"/>
          <p:cNvSpPr txBox="1">
            <a:spLocks noGrp="1"/>
          </p:cNvSpPr>
          <p:nvPr>
            <p:ph type="body" idx="1"/>
          </p:nvPr>
        </p:nvSpPr>
        <p:spPr>
          <a:xfrm>
            <a:off x="838200" y="1825625"/>
            <a:ext cx="10515600" cy="4351338"/>
          </a:xfrm>
          <a:prstGeom prst="rect">
            <a:avLst/>
          </a:prstGeom>
          <a:noFill/>
          <a:ln>
            <a:noFill/>
          </a:ln>
        </p:spPr>
        <p:txBody>
          <a:bodyPr spcFirstLastPara="1" wrap="square" lIns="45700" tIns="45700" rIns="45700" bIns="45700" anchor="t" anchorCtr="0">
            <a:normAutofit/>
          </a:bodyPr>
          <a:lstStyle>
            <a:lvl1pPr marL="457200" lvl="0" indent="-406400" algn="l">
              <a:lnSpc>
                <a:spcPct val="90000"/>
              </a:lnSpc>
              <a:spcBef>
                <a:spcPts val="1000"/>
              </a:spcBef>
              <a:spcAft>
                <a:spcPts val="0"/>
              </a:spcAft>
              <a:buClr>
                <a:srgbClr val="FFFFFF"/>
              </a:buClr>
              <a:buSzPts val="2800"/>
              <a:buChar char="•"/>
              <a:defRPr>
                <a:solidFill>
                  <a:srgbClr val="FFFFFF"/>
                </a:solidFill>
              </a:defRPr>
            </a:lvl1pPr>
            <a:lvl2pPr marL="914400" lvl="1" indent="-406400" algn="l">
              <a:lnSpc>
                <a:spcPct val="90000"/>
              </a:lnSpc>
              <a:spcBef>
                <a:spcPts val="1000"/>
              </a:spcBef>
              <a:spcAft>
                <a:spcPts val="0"/>
              </a:spcAft>
              <a:buClr>
                <a:srgbClr val="FFFFFF"/>
              </a:buClr>
              <a:buSzPts val="2800"/>
              <a:buChar char="•"/>
              <a:defRPr>
                <a:solidFill>
                  <a:srgbClr val="FFFFFF"/>
                </a:solidFill>
              </a:defRPr>
            </a:lvl2pPr>
            <a:lvl3pPr marL="1371600" lvl="2" indent="-406400" algn="l">
              <a:lnSpc>
                <a:spcPct val="90000"/>
              </a:lnSpc>
              <a:spcBef>
                <a:spcPts val="1000"/>
              </a:spcBef>
              <a:spcAft>
                <a:spcPts val="0"/>
              </a:spcAft>
              <a:buClr>
                <a:srgbClr val="FFFFFF"/>
              </a:buClr>
              <a:buSzPts val="2800"/>
              <a:buChar char="•"/>
              <a:defRPr>
                <a:solidFill>
                  <a:srgbClr val="FFFFFF"/>
                </a:solidFill>
              </a:defRPr>
            </a:lvl3pPr>
            <a:lvl4pPr marL="1828800" lvl="3" indent="-406400" algn="l">
              <a:lnSpc>
                <a:spcPct val="90000"/>
              </a:lnSpc>
              <a:spcBef>
                <a:spcPts val="1000"/>
              </a:spcBef>
              <a:spcAft>
                <a:spcPts val="0"/>
              </a:spcAft>
              <a:buClr>
                <a:srgbClr val="FFFFFF"/>
              </a:buClr>
              <a:buSzPts val="2800"/>
              <a:buChar char="•"/>
              <a:defRPr>
                <a:solidFill>
                  <a:srgbClr val="FFFFFF"/>
                </a:solidFill>
              </a:defRPr>
            </a:lvl4pPr>
            <a:lvl5pPr marL="2286000" lvl="4" indent="-406400" algn="l">
              <a:lnSpc>
                <a:spcPct val="90000"/>
              </a:lnSpc>
              <a:spcBef>
                <a:spcPts val="1000"/>
              </a:spcBef>
              <a:spcAft>
                <a:spcPts val="0"/>
              </a:spcAft>
              <a:buClr>
                <a:srgbClr val="FFFFFF"/>
              </a:buClr>
              <a:buSzPts val="2800"/>
              <a:buChar char="•"/>
              <a:defRPr>
                <a:solidFill>
                  <a:srgbClr val="FFFFFF"/>
                </a:solidFill>
              </a:defRPr>
            </a:lvl5pPr>
            <a:lvl6pPr marL="2743200" lvl="5" indent="-342900" algn="l">
              <a:lnSpc>
                <a:spcPct val="90000"/>
              </a:lnSpc>
              <a:spcBef>
                <a:spcPts val="1000"/>
              </a:spcBef>
              <a:spcAft>
                <a:spcPts val="0"/>
              </a:spcAft>
              <a:buClr>
                <a:srgbClr val="000000"/>
              </a:buClr>
              <a:buSzPts val="1800"/>
              <a:buChar char="•"/>
              <a:defRPr/>
            </a:lvl6pPr>
            <a:lvl7pPr marL="3200400" lvl="6" indent="-342900" algn="l">
              <a:lnSpc>
                <a:spcPct val="90000"/>
              </a:lnSpc>
              <a:spcBef>
                <a:spcPts val="1000"/>
              </a:spcBef>
              <a:spcAft>
                <a:spcPts val="0"/>
              </a:spcAft>
              <a:buClr>
                <a:srgbClr val="000000"/>
              </a:buClr>
              <a:buSzPts val="1800"/>
              <a:buChar char="•"/>
              <a:defRPr/>
            </a:lvl7pPr>
            <a:lvl8pPr marL="3657600" lvl="7" indent="-342900" algn="l">
              <a:lnSpc>
                <a:spcPct val="90000"/>
              </a:lnSpc>
              <a:spcBef>
                <a:spcPts val="1000"/>
              </a:spcBef>
              <a:spcAft>
                <a:spcPts val="0"/>
              </a:spcAft>
              <a:buClr>
                <a:srgbClr val="000000"/>
              </a:buClr>
              <a:buSzPts val="1800"/>
              <a:buChar char="•"/>
              <a:defRPr/>
            </a:lvl8pPr>
            <a:lvl9pPr marL="4114800" lvl="8" indent="-342900" algn="l">
              <a:lnSpc>
                <a:spcPct val="90000"/>
              </a:lnSpc>
              <a:spcBef>
                <a:spcPts val="1000"/>
              </a:spcBef>
              <a:spcAft>
                <a:spcPts val="0"/>
              </a:spcAft>
              <a:buClr>
                <a:srgbClr val="000000"/>
              </a:buClr>
              <a:buSzPts val="1800"/>
              <a:buChar char="•"/>
              <a:defRPr/>
            </a:lvl9pPr>
          </a:lstStyle>
          <a:p>
            <a:endParaRPr/>
          </a:p>
        </p:txBody>
      </p:sp>
      <p:sp>
        <p:nvSpPr>
          <p:cNvPr id="12" name="Google Shape;12;p10"/>
          <p:cNvSpPr txBox="1">
            <a:spLocks noGrp="1"/>
          </p:cNvSpPr>
          <p:nvPr>
            <p:ph type="sldNum" idx="12"/>
          </p:nvPr>
        </p:nvSpPr>
        <p:spPr>
          <a:xfrm>
            <a:off x="11095176" y="6549669"/>
            <a:ext cx="258624" cy="248306"/>
          </a:xfrm>
          <a:prstGeom prst="rect">
            <a:avLst/>
          </a:prstGeom>
          <a:noFill/>
          <a:ln>
            <a:noFill/>
          </a:ln>
        </p:spPr>
        <p:txBody>
          <a:bodyPr spcFirstLastPara="1" wrap="square" lIns="45700" tIns="45700" rIns="45700" bIns="45700" anchor="ctr" anchorCtr="0">
            <a:spAutoFit/>
          </a:bodyPr>
          <a:lstStyle>
            <a:lvl1pPr marL="0" marR="0" lvl="0" indent="0" algn="r">
              <a:lnSpc>
                <a:spcPct val="100000"/>
              </a:lnSpc>
              <a:spcBef>
                <a:spcPts val="0"/>
              </a:spcBef>
              <a:spcAft>
                <a:spcPts val="0"/>
              </a:spcAft>
              <a:buClr>
                <a:srgbClr val="FFFFFF"/>
              </a:buClr>
              <a:buSzPts val="1200"/>
              <a:buFont typeface="Calibri"/>
              <a:buNone/>
              <a:defRPr>
                <a:solidFill>
                  <a:srgbClr val="FFFFFF"/>
                </a:solidFill>
              </a:defRPr>
            </a:lvl1pPr>
            <a:lvl2pPr marL="0" marR="0" lvl="1" indent="0" algn="r">
              <a:lnSpc>
                <a:spcPct val="100000"/>
              </a:lnSpc>
              <a:spcBef>
                <a:spcPts val="0"/>
              </a:spcBef>
              <a:spcAft>
                <a:spcPts val="0"/>
              </a:spcAft>
              <a:buClr>
                <a:srgbClr val="FFFFFF"/>
              </a:buClr>
              <a:buSzPts val="1200"/>
              <a:buFont typeface="Calibri"/>
              <a:buNone/>
              <a:defRPr>
                <a:solidFill>
                  <a:srgbClr val="FFFFFF"/>
                </a:solidFill>
              </a:defRPr>
            </a:lvl2pPr>
            <a:lvl3pPr marL="0" marR="0" lvl="2" indent="0" algn="r">
              <a:lnSpc>
                <a:spcPct val="100000"/>
              </a:lnSpc>
              <a:spcBef>
                <a:spcPts val="0"/>
              </a:spcBef>
              <a:spcAft>
                <a:spcPts val="0"/>
              </a:spcAft>
              <a:buClr>
                <a:srgbClr val="FFFFFF"/>
              </a:buClr>
              <a:buSzPts val="1200"/>
              <a:buFont typeface="Calibri"/>
              <a:buNone/>
              <a:defRPr>
                <a:solidFill>
                  <a:srgbClr val="FFFFFF"/>
                </a:solidFill>
              </a:defRPr>
            </a:lvl3pPr>
            <a:lvl4pPr marL="0" marR="0" lvl="3" indent="0" algn="r">
              <a:lnSpc>
                <a:spcPct val="100000"/>
              </a:lnSpc>
              <a:spcBef>
                <a:spcPts val="0"/>
              </a:spcBef>
              <a:spcAft>
                <a:spcPts val="0"/>
              </a:spcAft>
              <a:buClr>
                <a:srgbClr val="FFFFFF"/>
              </a:buClr>
              <a:buSzPts val="1200"/>
              <a:buFont typeface="Calibri"/>
              <a:buNone/>
              <a:defRPr>
                <a:solidFill>
                  <a:srgbClr val="FFFFFF"/>
                </a:solidFill>
              </a:defRPr>
            </a:lvl4pPr>
            <a:lvl5pPr marL="0" marR="0" lvl="4" indent="0" algn="r">
              <a:lnSpc>
                <a:spcPct val="100000"/>
              </a:lnSpc>
              <a:spcBef>
                <a:spcPts val="0"/>
              </a:spcBef>
              <a:spcAft>
                <a:spcPts val="0"/>
              </a:spcAft>
              <a:buClr>
                <a:srgbClr val="FFFFFF"/>
              </a:buClr>
              <a:buSzPts val="1200"/>
              <a:buFont typeface="Calibri"/>
              <a:buNone/>
              <a:defRPr>
                <a:solidFill>
                  <a:srgbClr val="FFFFFF"/>
                </a:solidFill>
              </a:defRPr>
            </a:lvl5pPr>
            <a:lvl6pPr marL="0" marR="0" lvl="5" indent="0" algn="r">
              <a:lnSpc>
                <a:spcPct val="100000"/>
              </a:lnSpc>
              <a:spcBef>
                <a:spcPts val="0"/>
              </a:spcBef>
              <a:spcAft>
                <a:spcPts val="0"/>
              </a:spcAft>
              <a:buClr>
                <a:srgbClr val="FFFFFF"/>
              </a:buClr>
              <a:buSzPts val="1200"/>
              <a:buFont typeface="Calibri"/>
              <a:buNone/>
              <a:defRPr>
                <a:solidFill>
                  <a:srgbClr val="FFFFFF"/>
                </a:solidFill>
              </a:defRPr>
            </a:lvl6pPr>
            <a:lvl7pPr marL="0" marR="0" lvl="6" indent="0" algn="r">
              <a:lnSpc>
                <a:spcPct val="100000"/>
              </a:lnSpc>
              <a:spcBef>
                <a:spcPts val="0"/>
              </a:spcBef>
              <a:spcAft>
                <a:spcPts val="0"/>
              </a:spcAft>
              <a:buClr>
                <a:srgbClr val="FFFFFF"/>
              </a:buClr>
              <a:buSzPts val="1200"/>
              <a:buFont typeface="Calibri"/>
              <a:buNone/>
              <a:defRPr>
                <a:solidFill>
                  <a:srgbClr val="FFFFFF"/>
                </a:solidFill>
              </a:defRPr>
            </a:lvl7pPr>
            <a:lvl8pPr marL="0" marR="0" lvl="7" indent="0" algn="r">
              <a:lnSpc>
                <a:spcPct val="100000"/>
              </a:lnSpc>
              <a:spcBef>
                <a:spcPts val="0"/>
              </a:spcBef>
              <a:spcAft>
                <a:spcPts val="0"/>
              </a:spcAft>
              <a:buClr>
                <a:srgbClr val="FFFFFF"/>
              </a:buClr>
              <a:buSzPts val="1200"/>
              <a:buFont typeface="Calibri"/>
              <a:buNone/>
              <a:defRPr>
                <a:solidFill>
                  <a:srgbClr val="FFFFFF"/>
                </a:solidFill>
              </a:defRPr>
            </a:lvl8pPr>
            <a:lvl9pPr marL="0" marR="0" lvl="8" indent="0" algn="r">
              <a:lnSpc>
                <a:spcPct val="100000"/>
              </a:lnSpc>
              <a:spcBef>
                <a:spcPts val="0"/>
              </a:spcBef>
              <a:spcAft>
                <a:spcPts val="0"/>
              </a:spcAft>
              <a:buClr>
                <a:srgbClr val="FFFFFF"/>
              </a:buClr>
              <a:buSzPts val="1200"/>
              <a:buFont typeface="Calibri"/>
              <a:buNone/>
              <a:defRPr>
                <a:solidFill>
                  <a:srgbClr val="FFFFFF"/>
                </a:solidFill>
              </a:defRPr>
            </a:lvl9pPr>
          </a:lstStyle>
          <a:p>
            <a:pPr marL="0" lvl="0" indent="0" algn="r" rtl="0">
              <a:spcBef>
                <a:spcPts val="0"/>
              </a:spcBef>
              <a:spcAft>
                <a:spcPts val="0"/>
              </a:spcAft>
              <a:buNone/>
            </a:pPr>
            <a:fld id="{00000000-1234-1234-1234-123412341234}" type="slidenum">
              <a:rPr lang="en-US"/>
              <a:t>‹#›</a:t>
            </a:fld>
            <a:endParaRPr>
              <a:solidFill>
                <a:srgbClr val="888888"/>
              </a:solidFill>
            </a:endParaRPr>
          </a:p>
        </p:txBody>
      </p:sp>
    </p:spTree>
    <p:extLst>
      <p:ext uri="{BB962C8B-B14F-4D97-AF65-F5344CB8AC3E}">
        <p14:creationId xmlns:p14="http://schemas.microsoft.com/office/powerpoint/2010/main" val="834436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934D8A-D1B0-6B4C-96FE-49F10E8ABAB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C9C2424-A3C1-C54F-9209-D9B1B129278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289AF36-1EF8-8F43-B043-EA6E7C693B6A}"/>
              </a:ext>
            </a:extLst>
          </p:cNvPr>
          <p:cNvSpPr>
            <a:spLocks noGrp="1"/>
          </p:cNvSpPr>
          <p:nvPr>
            <p:ph type="dt" sz="half" idx="10"/>
          </p:nvPr>
        </p:nvSpPr>
        <p:spPr/>
        <p:txBody>
          <a:bodyPr/>
          <a:lstStyle/>
          <a:p>
            <a:fld id="{61CB03ED-37EE-C945-831F-1BEF789F0B37}" type="datetime3">
              <a:rPr lang="en-US" smtClean="0"/>
              <a:t>30 January 2021</a:t>
            </a:fld>
            <a:endParaRPr lang="en-US"/>
          </a:p>
        </p:txBody>
      </p:sp>
      <p:sp>
        <p:nvSpPr>
          <p:cNvPr id="5" name="Footer Placeholder 4">
            <a:extLst>
              <a:ext uri="{FF2B5EF4-FFF2-40B4-BE49-F238E27FC236}">
                <a16:creationId xmlns:a16="http://schemas.microsoft.com/office/drawing/2014/main" id="{1747316B-08C6-E04C-9EFE-664A49979D0F}"/>
              </a:ext>
            </a:extLst>
          </p:cNvPr>
          <p:cNvSpPr>
            <a:spLocks noGrp="1"/>
          </p:cNvSpPr>
          <p:nvPr>
            <p:ph type="ftr" sz="quarter" idx="11"/>
          </p:nvPr>
        </p:nvSpPr>
        <p:spPr/>
        <p:txBody>
          <a:bodyPr/>
          <a:lstStyle/>
          <a:p>
            <a:r>
              <a:rPr lang="en-US"/>
              <a:t>© 2021 Darrell Long</a:t>
            </a:r>
          </a:p>
        </p:txBody>
      </p:sp>
      <p:sp>
        <p:nvSpPr>
          <p:cNvPr id="6" name="Slide Number Placeholder 5">
            <a:extLst>
              <a:ext uri="{FF2B5EF4-FFF2-40B4-BE49-F238E27FC236}">
                <a16:creationId xmlns:a16="http://schemas.microsoft.com/office/drawing/2014/main" id="{2F8B9A67-6131-B141-988D-DF04E703A066}"/>
              </a:ext>
            </a:extLst>
          </p:cNvPr>
          <p:cNvSpPr>
            <a:spLocks noGrp="1"/>
          </p:cNvSpPr>
          <p:nvPr>
            <p:ph type="sldNum" sz="quarter" idx="12"/>
          </p:nvPr>
        </p:nvSpPr>
        <p:spPr/>
        <p:txBody>
          <a:bodyPr/>
          <a:lstStyle/>
          <a:p>
            <a:fld id="{A007D034-B69E-A742-8D96-D676D6BE536A}" type="slidenum">
              <a:rPr lang="en-US" smtClean="0"/>
              <a:t>‹#›</a:t>
            </a:fld>
            <a:endParaRPr lang="en-US"/>
          </a:p>
        </p:txBody>
      </p:sp>
    </p:spTree>
    <p:extLst>
      <p:ext uri="{BB962C8B-B14F-4D97-AF65-F5344CB8AC3E}">
        <p14:creationId xmlns:p14="http://schemas.microsoft.com/office/powerpoint/2010/main" val="19091799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CC46F6-F028-AB41-A916-E8E549575AA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033EAB8-8164-DC46-B0CC-159A503056F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6737CBF-A0E3-2E4C-8358-A8F8E0C2B628}"/>
              </a:ext>
            </a:extLst>
          </p:cNvPr>
          <p:cNvSpPr>
            <a:spLocks noGrp="1"/>
          </p:cNvSpPr>
          <p:nvPr>
            <p:ph type="dt" sz="half" idx="10"/>
          </p:nvPr>
        </p:nvSpPr>
        <p:spPr/>
        <p:txBody>
          <a:bodyPr/>
          <a:lstStyle/>
          <a:p>
            <a:fld id="{0A13B049-593D-374D-BA37-4CFA16956FFE}" type="datetime3">
              <a:rPr lang="en-US" smtClean="0"/>
              <a:t>30 January 2021</a:t>
            </a:fld>
            <a:endParaRPr lang="en-US"/>
          </a:p>
        </p:txBody>
      </p:sp>
      <p:sp>
        <p:nvSpPr>
          <p:cNvPr id="5" name="Footer Placeholder 4">
            <a:extLst>
              <a:ext uri="{FF2B5EF4-FFF2-40B4-BE49-F238E27FC236}">
                <a16:creationId xmlns:a16="http://schemas.microsoft.com/office/drawing/2014/main" id="{EB5E31A5-2152-8446-BE08-947C002F075D}"/>
              </a:ext>
            </a:extLst>
          </p:cNvPr>
          <p:cNvSpPr>
            <a:spLocks noGrp="1"/>
          </p:cNvSpPr>
          <p:nvPr>
            <p:ph type="ftr" sz="quarter" idx="11"/>
          </p:nvPr>
        </p:nvSpPr>
        <p:spPr/>
        <p:txBody>
          <a:bodyPr/>
          <a:lstStyle/>
          <a:p>
            <a:r>
              <a:rPr lang="en-US"/>
              <a:t>© 2021 Darrell Long</a:t>
            </a:r>
          </a:p>
        </p:txBody>
      </p:sp>
      <p:sp>
        <p:nvSpPr>
          <p:cNvPr id="6" name="Slide Number Placeholder 5">
            <a:extLst>
              <a:ext uri="{FF2B5EF4-FFF2-40B4-BE49-F238E27FC236}">
                <a16:creationId xmlns:a16="http://schemas.microsoft.com/office/drawing/2014/main" id="{D798FB11-BAEE-2E48-A239-309F789B3F76}"/>
              </a:ext>
            </a:extLst>
          </p:cNvPr>
          <p:cNvSpPr>
            <a:spLocks noGrp="1"/>
          </p:cNvSpPr>
          <p:nvPr>
            <p:ph type="sldNum" sz="quarter" idx="12"/>
          </p:nvPr>
        </p:nvSpPr>
        <p:spPr/>
        <p:txBody>
          <a:bodyPr/>
          <a:lstStyle/>
          <a:p>
            <a:fld id="{A007D034-B69E-A742-8D96-D676D6BE536A}" type="slidenum">
              <a:rPr lang="en-US" smtClean="0"/>
              <a:t>‹#›</a:t>
            </a:fld>
            <a:endParaRPr lang="en-US"/>
          </a:p>
        </p:txBody>
      </p:sp>
    </p:spTree>
    <p:extLst>
      <p:ext uri="{BB962C8B-B14F-4D97-AF65-F5344CB8AC3E}">
        <p14:creationId xmlns:p14="http://schemas.microsoft.com/office/powerpoint/2010/main" val="12056901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039BE8-2F44-8947-8439-FD92357C8C3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3873B2B-8D70-B744-A9CF-3351A718FC7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B3A7E06-C964-FD47-8642-A57F0E8F165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4FC1619-14FA-9F43-B955-A983B5F4AEF0}"/>
              </a:ext>
            </a:extLst>
          </p:cNvPr>
          <p:cNvSpPr>
            <a:spLocks noGrp="1"/>
          </p:cNvSpPr>
          <p:nvPr>
            <p:ph type="dt" sz="half" idx="10"/>
          </p:nvPr>
        </p:nvSpPr>
        <p:spPr/>
        <p:txBody>
          <a:bodyPr/>
          <a:lstStyle/>
          <a:p>
            <a:fld id="{5D934565-D68C-ED4B-90FD-D2A50565AE5E}" type="datetime3">
              <a:rPr lang="en-US" smtClean="0"/>
              <a:t>30 January 2021</a:t>
            </a:fld>
            <a:endParaRPr lang="en-US"/>
          </a:p>
        </p:txBody>
      </p:sp>
      <p:sp>
        <p:nvSpPr>
          <p:cNvPr id="6" name="Footer Placeholder 5">
            <a:extLst>
              <a:ext uri="{FF2B5EF4-FFF2-40B4-BE49-F238E27FC236}">
                <a16:creationId xmlns:a16="http://schemas.microsoft.com/office/drawing/2014/main" id="{3E31660A-F323-1B40-B246-98B7B5103612}"/>
              </a:ext>
            </a:extLst>
          </p:cNvPr>
          <p:cNvSpPr>
            <a:spLocks noGrp="1"/>
          </p:cNvSpPr>
          <p:nvPr>
            <p:ph type="ftr" sz="quarter" idx="11"/>
          </p:nvPr>
        </p:nvSpPr>
        <p:spPr/>
        <p:txBody>
          <a:bodyPr/>
          <a:lstStyle/>
          <a:p>
            <a:r>
              <a:rPr lang="en-US"/>
              <a:t>© 2021 Darrell Long</a:t>
            </a:r>
          </a:p>
        </p:txBody>
      </p:sp>
      <p:sp>
        <p:nvSpPr>
          <p:cNvPr id="7" name="Slide Number Placeholder 6">
            <a:extLst>
              <a:ext uri="{FF2B5EF4-FFF2-40B4-BE49-F238E27FC236}">
                <a16:creationId xmlns:a16="http://schemas.microsoft.com/office/drawing/2014/main" id="{518CFFEF-836F-2F4F-BD6F-76902D3141EA}"/>
              </a:ext>
            </a:extLst>
          </p:cNvPr>
          <p:cNvSpPr>
            <a:spLocks noGrp="1"/>
          </p:cNvSpPr>
          <p:nvPr>
            <p:ph type="sldNum" sz="quarter" idx="12"/>
          </p:nvPr>
        </p:nvSpPr>
        <p:spPr/>
        <p:txBody>
          <a:bodyPr/>
          <a:lstStyle/>
          <a:p>
            <a:fld id="{A007D034-B69E-A742-8D96-D676D6BE536A}" type="slidenum">
              <a:rPr lang="en-US" smtClean="0"/>
              <a:t>‹#›</a:t>
            </a:fld>
            <a:endParaRPr lang="en-US"/>
          </a:p>
        </p:txBody>
      </p:sp>
    </p:spTree>
    <p:extLst>
      <p:ext uri="{BB962C8B-B14F-4D97-AF65-F5344CB8AC3E}">
        <p14:creationId xmlns:p14="http://schemas.microsoft.com/office/powerpoint/2010/main" val="42410686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9729B2-2A10-9D43-AF47-A05959130F5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CEDCB74-6142-714E-A532-5316324BCDD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C89A45C-E4BC-4D45-86E4-E4ADAF477BC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7C52EC0-E4D7-F046-8497-76EC505C7DF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CCA18B7-A0AD-164A-A33E-D440CAB15EF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5E95DED-B76F-CC48-B486-58123EAE6B99}"/>
              </a:ext>
            </a:extLst>
          </p:cNvPr>
          <p:cNvSpPr>
            <a:spLocks noGrp="1"/>
          </p:cNvSpPr>
          <p:nvPr>
            <p:ph type="dt" sz="half" idx="10"/>
          </p:nvPr>
        </p:nvSpPr>
        <p:spPr/>
        <p:txBody>
          <a:bodyPr/>
          <a:lstStyle/>
          <a:p>
            <a:fld id="{CAD168CF-1ED4-2742-B97B-EDAB62B33B96}" type="datetime3">
              <a:rPr lang="en-US" smtClean="0"/>
              <a:t>30 January 2021</a:t>
            </a:fld>
            <a:endParaRPr lang="en-US"/>
          </a:p>
        </p:txBody>
      </p:sp>
      <p:sp>
        <p:nvSpPr>
          <p:cNvPr id="8" name="Footer Placeholder 7">
            <a:extLst>
              <a:ext uri="{FF2B5EF4-FFF2-40B4-BE49-F238E27FC236}">
                <a16:creationId xmlns:a16="http://schemas.microsoft.com/office/drawing/2014/main" id="{292B6E6C-A497-344E-90A0-0114AF638AB6}"/>
              </a:ext>
            </a:extLst>
          </p:cNvPr>
          <p:cNvSpPr>
            <a:spLocks noGrp="1"/>
          </p:cNvSpPr>
          <p:nvPr>
            <p:ph type="ftr" sz="quarter" idx="11"/>
          </p:nvPr>
        </p:nvSpPr>
        <p:spPr/>
        <p:txBody>
          <a:bodyPr/>
          <a:lstStyle/>
          <a:p>
            <a:r>
              <a:rPr lang="en-US"/>
              <a:t>© 2021 Darrell Long</a:t>
            </a:r>
          </a:p>
        </p:txBody>
      </p:sp>
      <p:sp>
        <p:nvSpPr>
          <p:cNvPr id="9" name="Slide Number Placeholder 8">
            <a:extLst>
              <a:ext uri="{FF2B5EF4-FFF2-40B4-BE49-F238E27FC236}">
                <a16:creationId xmlns:a16="http://schemas.microsoft.com/office/drawing/2014/main" id="{FBC28550-DF06-234F-9A9C-594E0AD789EB}"/>
              </a:ext>
            </a:extLst>
          </p:cNvPr>
          <p:cNvSpPr>
            <a:spLocks noGrp="1"/>
          </p:cNvSpPr>
          <p:nvPr>
            <p:ph type="sldNum" sz="quarter" idx="12"/>
          </p:nvPr>
        </p:nvSpPr>
        <p:spPr/>
        <p:txBody>
          <a:bodyPr/>
          <a:lstStyle/>
          <a:p>
            <a:fld id="{A007D034-B69E-A742-8D96-D676D6BE536A}" type="slidenum">
              <a:rPr lang="en-US" smtClean="0"/>
              <a:t>‹#›</a:t>
            </a:fld>
            <a:endParaRPr lang="en-US"/>
          </a:p>
        </p:txBody>
      </p:sp>
    </p:spTree>
    <p:extLst>
      <p:ext uri="{BB962C8B-B14F-4D97-AF65-F5344CB8AC3E}">
        <p14:creationId xmlns:p14="http://schemas.microsoft.com/office/powerpoint/2010/main" val="12023736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B2E074-0C14-B449-B3A2-630B6D70D5A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EE85375-040B-6B40-9946-39D93206EFC9}"/>
              </a:ext>
            </a:extLst>
          </p:cNvPr>
          <p:cNvSpPr>
            <a:spLocks noGrp="1"/>
          </p:cNvSpPr>
          <p:nvPr>
            <p:ph type="dt" sz="half" idx="10"/>
          </p:nvPr>
        </p:nvSpPr>
        <p:spPr/>
        <p:txBody>
          <a:bodyPr/>
          <a:lstStyle/>
          <a:p>
            <a:fld id="{7C81F3D2-A73A-474B-A668-6C3556E0DB0B}" type="datetime3">
              <a:rPr lang="en-US" smtClean="0"/>
              <a:t>30 January 2021</a:t>
            </a:fld>
            <a:endParaRPr lang="en-US"/>
          </a:p>
        </p:txBody>
      </p:sp>
      <p:sp>
        <p:nvSpPr>
          <p:cNvPr id="4" name="Footer Placeholder 3">
            <a:extLst>
              <a:ext uri="{FF2B5EF4-FFF2-40B4-BE49-F238E27FC236}">
                <a16:creationId xmlns:a16="http://schemas.microsoft.com/office/drawing/2014/main" id="{D245AE8B-759D-9145-B477-088DC208C62B}"/>
              </a:ext>
            </a:extLst>
          </p:cNvPr>
          <p:cNvSpPr>
            <a:spLocks noGrp="1"/>
          </p:cNvSpPr>
          <p:nvPr>
            <p:ph type="ftr" sz="quarter" idx="11"/>
          </p:nvPr>
        </p:nvSpPr>
        <p:spPr/>
        <p:txBody>
          <a:bodyPr/>
          <a:lstStyle/>
          <a:p>
            <a:r>
              <a:rPr lang="en-US"/>
              <a:t>© 2021 Darrell Long</a:t>
            </a:r>
          </a:p>
        </p:txBody>
      </p:sp>
      <p:sp>
        <p:nvSpPr>
          <p:cNvPr id="5" name="Slide Number Placeholder 4">
            <a:extLst>
              <a:ext uri="{FF2B5EF4-FFF2-40B4-BE49-F238E27FC236}">
                <a16:creationId xmlns:a16="http://schemas.microsoft.com/office/drawing/2014/main" id="{F509DA44-3D92-EB46-9FD3-930F5DDC552E}"/>
              </a:ext>
            </a:extLst>
          </p:cNvPr>
          <p:cNvSpPr>
            <a:spLocks noGrp="1"/>
          </p:cNvSpPr>
          <p:nvPr>
            <p:ph type="sldNum" sz="quarter" idx="12"/>
          </p:nvPr>
        </p:nvSpPr>
        <p:spPr/>
        <p:txBody>
          <a:bodyPr/>
          <a:lstStyle/>
          <a:p>
            <a:fld id="{A007D034-B69E-A742-8D96-D676D6BE536A}" type="slidenum">
              <a:rPr lang="en-US" smtClean="0"/>
              <a:t>‹#›</a:t>
            </a:fld>
            <a:endParaRPr lang="en-US"/>
          </a:p>
        </p:txBody>
      </p:sp>
    </p:spTree>
    <p:extLst>
      <p:ext uri="{BB962C8B-B14F-4D97-AF65-F5344CB8AC3E}">
        <p14:creationId xmlns:p14="http://schemas.microsoft.com/office/powerpoint/2010/main" val="37064452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0FFEFDA-D75F-BC44-A774-F9553555C062}"/>
              </a:ext>
            </a:extLst>
          </p:cNvPr>
          <p:cNvSpPr>
            <a:spLocks noGrp="1"/>
          </p:cNvSpPr>
          <p:nvPr>
            <p:ph type="dt" sz="half" idx="10"/>
          </p:nvPr>
        </p:nvSpPr>
        <p:spPr/>
        <p:txBody>
          <a:bodyPr/>
          <a:lstStyle/>
          <a:p>
            <a:fld id="{9BC28AF6-44A6-E14A-B380-EC52EC622F4C}" type="datetime3">
              <a:rPr lang="en-US" smtClean="0"/>
              <a:t>30 January 2021</a:t>
            </a:fld>
            <a:endParaRPr lang="en-US"/>
          </a:p>
        </p:txBody>
      </p:sp>
      <p:sp>
        <p:nvSpPr>
          <p:cNvPr id="3" name="Footer Placeholder 2">
            <a:extLst>
              <a:ext uri="{FF2B5EF4-FFF2-40B4-BE49-F238E27FC236}">
                <a16:creationId xmlns:a16="http://schemas.microsoft.com/office/drawing/2014/main" id="{43B83D03-FC1D-D542-A4C9-A63D5C737512}"/>
              </a:ext>
            </a:extLst>
          </p:cNvPr>
          <p:cNvSpPr>
            <a:spLocks noGrp="1"/>
          </p:cNvSpPr>
          <p:nvPr>
            <p:ph type="ftr" sz="quarter" idx="11"/>
          </p:nvPr>
        </p:nvSpPr>
        <p:spPr/>
        <p:txBody>
          <a:bodyPr/>
          <a:lstStyle/>
          <a:p>
            <a:r>
              <a:rPr lang="en-US"/>
              <a:t>© 2021 Darrell Long</a:t>
            </a:r>
          </a:p>
        </p:txBody>
      </p:sp>
      <p:sp>
        <p:nvSpPr>
          <p:cNvPr id="4" name="Slide Number Placeholder 3">
            <a:extLst>
              <a:ext uri="{FF2B5EF4-FFF2-40B4-BE49-F238E27FC236}">
                <a16:creationId xmlns:a16="http://schemas.microsoft.com/office/drawing/2014/main" id="{6687D93E-E030-4D46-8BA6-5527C0914288}"/>
              </a:ext>
            </a:extLst>
          </p:cNvPr>
          <p:cNvSpPr>
            <a:spLocks noGrp="1"/>
          </p:cNvSpPr>
          <p:nvPr>
            <p:ph type="sldNum" sz="quarter" idx="12"/>
          </p:nvPr>
        </p:nvSpPr>
        <p:spPr/>
        <p:txBody>
          <a:bodyPr/>
          <a:lstStyle/>
          <a:p>
            <a:fld id="{A007D034-B69E-A742-8D96-D676D6BE536A}" type="slidenum">
              <a:rPr lang="en-US" smtClean="0"/>
              <a:t>‹#›</a:t>
            </a:fld>
            <a:endParaRPr lang="en-US"/>
          </a:p>
        </p:txBody>
      </p:sp>
    </p:spTree>
    <p:extLst>
      <p:ext uri="{BB962C8B-B14F-4D97-AF65-F5344CB8AC3E}">
        <p14:creationId xmlns:p14="http://schemas.microsoft.com/office/powerpoint/2010/main" val="25559571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09A6B9-B255-B54F-B786-0093CEB5239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8580854-2577-5341-A225-E8FDD6CC580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5EE28C1-F830-7A46-8669-0AD88036410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4E61F42-CC57-9844-B1E3-F45A106C2A1B}"/>
              </a:ext>
            </a:extLst>
          </p:cNvPr>
          <p:cNvSpPr>
            <a:spLocks noGrp="1"/>
          </p:cNvSpPr>
          <p:nvPr>
            <p:ph type="dt" sz="half" idx="10"/>
          </p:nvPr>
        </p:nvSpPr>
        <p:spPr/>
        <p:txBody>
          <a:bodyPr/>
          <a:lstStyle/>
          <a:p>
            <a:fld id="{24F83A18-6B42-BD48-81F1-D5BB3A430AF6}" type="datetime3">
              <a:rPr lang="en-US" smtClean="0"/>
              <a:t>30 January 2021</a:t>
            </a:fld>
            <a:endParaRPr lang="en-US"/>
          </a:p>
        </p:txBody>
      </p:sp>
      <p:sp>
        <p:nvSpPr>
          <p:cNvPr id="6" name="Footer Placeholder 5">
            <a:extLst>
              <a:ext uri="{FF2B5EF4-FFF2-40B4-BE49-F238E27FC236}">
                <a16:creationId xmlns:a16="http://schemas.microsoft.com/office/drawing/2014/main" id="{4B2A744E-6EA4-DD42-8441-2D05D3DB928E}"/>
              </a:ext>
            </a:extLst>
          </p:cNvPr>
          <p:cNvSpPr>
            <a:spLocks noGrp="1"/>
          </p:cNvSpPr>
          <p:nvPr>
            <p:ph type="ftr" sz="quarter" idx="11"/>
          </p:nvPr>
        </p:nvSpPr>
        <p:spPr/>
        <p:txBody>
          <a:bodyPr/>
          <a:lstStyle/>
          <a:p>
            <a:r>
              <a:rPr lang="en-US"/>
              <a:t>© 2021 Darrell Long</a:t>
            </a:r>
          </a:p>
        </p:txBody>
      </p:sp>
      <p:sp>
        <p:nvSpPr>
          <p:cNvPr id="7" name="Slide Number Placeholder 6">
            <a:extLst>
              <a:ext uri="{FF2B5EF4-FFF2-40B4-BE49-F238E27FC236}">
                <a16:creationId xmlns:a16="http://schemas.microsoft.com/office/drawing/2014/main" id="{95491290-DEFD-CC4D-AA76-ED081C77CE99}"/>
              </a:ext>
            </a:extLst>
          </p:cNvPr>
          <p:cNvSpPr>
            <a:spLocks noGrp="1"/>
          </p:cNvSpPr>
          <p:nvPr>
            <p:ph type="sldNum" sz="quarter" idx="12"/>
          </p:nvPr>
        </p:nvSpPr>
        <p:spPr/>
        <p:txBody>
          <a:bodyPr/>
          <a:lstStyle/>
          <a:p>
            <a:fld id="{A007D034-B69E-A742-8D96-D676D6BE536A}" type="slidenum">
              <a:rPr lang="en-US" smtClean="0"/>
              <a:t>‹#›</a:t>
            </a:fld>
            <a:endParaRPr lang="en-US"/>
          </a:p>
        </p:txBody>
      </p:sp>
    </p:spTree>
    <p:extLst>
      <p:ext uri="{BB962C8B-B14F-4D97-AF65-F5344CB8AC3E}">
        <p14:creationId xmlns:p14="http://schemas.microsoft.com/office/powerpoint/2010/main" val="3081801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4BDBD2-F9DD-F74C-AB52-44EDEEDBFB7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9EC1759-3637-2F4B-83BD-472807D4208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0AA5F51-DB2E-1C42-A020-9103ADCAE30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B3C1AD2-8813-1D43-81A5-A5472AEA546A}"/>
              </a:ext>
            </a:extLst>
          </p:cNvPr>
          <p:cNvSpPr>
            <a:spLocks noGrp="1"/>
          </p:cNvSpPr>
          <p:nvPr>
            <p:ph type="dt" sz="half" idx="10"/>
          </p:nvPr>
        </p:nvSpPr>
        <p:spPr/>
        <p:txBody>
          <a:bodyPr/>
          <a:lstStyle/>
          <a:p>
            <a:fld id="{E983EC51-6418-574B-AD3E-173DC317A0CE}" type="datetime3">
              <a:rPr lang="en-US" smtClean="0"/>
              <a:t>30 January 2021</a:t>
            </a:fld>
            <a:endParaRPr lang="en-US"/>
          </a:p>
        </p:txBody>
      </p:sp>
      <p:sp>
        <p:nvSpPr>
          <p:cNvPr id="6" name="Footer Placeholder 5">
            <a:extLst>
              <a:ext uri="{FF2B5EF4-FFF2-40B4-BE49-F238E27FC236}">
                <a16:creationId xmlns:a16="http://schemas.microsoft.com/office/drawing/2014/main" id="{F150AA6A-D755-BA43-9759-A2F567E83E44}"/>
              </a:ext>
            </a:extLst>
          </p:cNvPr>
          <p:cNvSpPr>
            <a:spLocks noGrp="1"/>
          </p:cNvSpPr>
          <p:nvPr>
            <p:ph type="ftr" sz="quarter" idx="11"/>
          </p:nvPr>
        </p:nvSpPr>
        <p:spPr/>
        <p:txBody>
          <a:bodyPr/>
          <a:lstStyle/>
          <a:p>
            <a:r>
              <a:rPr lang="en-US"/>
              <a:t>© 2021 Darrell Long</a:t>
            </a:r>
          </a:p>
        </p:txBody>
      </p:sp>
      <p:sp>
        <p:nvSpPr>
          <p:cNvPr id="7" name="Slide Number Placeholder 6">
            <a:extLst>
              <a:ext uri="{FF2B5EF4-FFF2-40B4-BE49-F238E27FC236}">
                <a16:creationId xmlns:a16="http://schemas.microsoft.com/office/drawing/2014/main" id="{987C68F6-45CF-EF44-95AE-1CB69739487C}"/>
              </a:ext>
            </a:extLst>
          </p:cNvPr>
          <p:cNvSpPr>
            <a:spLocks noGrp="1"/>
          </p:cNvSpPr>
          <p:nvPr>
            <p:ph type="sldNum" sz="quarter" idx="12"/>
          </p:nvPr>
        </p:nvSpPr>
        <p:spPr/>
        <p:txBody>
          <a:bodyPr/>
          <a:lstStyle/>
          <a:p>
            <a:fld id="{A007D034-B69E-A742-8D96-D676D6BE536A}" type="slidenum">
              <a:rPr lang="en-US" smtClean="0"/>
              <a:t>‹#›</a:t>
            </a:fld>
            <a:endParaRPr lang="en-US"/>
          </a:p>
        </p:txBody>
      </p:sp>
    </p:spTree>
    <p:extLst>
      <p:ext uri="{BB962C8B-B14F-4D97-AF65-F5344CB8AC3E}">
        <p14:creationId xmlns:p14="http://schemas.microsoft.com/office/powerpoint/2010/main" val="16422897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DE51D9A-EEDB-B741-ACB2-ABE9DD843A0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50877EF-15A7-AF4D-913B-8334C25E046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D4D97B9-7551-1741-865B-536A0FAE9ECF}"/>
              </a:ext>
            </a:extLst>
          </p:cNvPr>
          <p:cNvSpPr>
            <a:spLocks noGrp="1"/>
          </p:cNvSpPr>
          <p:nvPr>
            <p:ph type="dt" sz="half" idx="2"/>
          </p:nvPr>
        </p:nvSpPr>
        <p:spPr>
          <a:xfrm>
            <a:off x="838200" y="6483675"/>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E960E7B-C4FF-404C-AC8E-E2C07E0D834F}" type="datetime3">
              <a:rPr lang="en-US" smtClean="0"/>
              <a:t>30 January 2021</a:t>
            </a:fld>
            <a:endParaRPr lang="en-US"/>
          </a:p>
        </p:txBody>
      </p:sp>
      <p:sp>
        <p:nvSpPr>
          <p:cNvPr id="5" name="Footer Placeholder 4">
            <a:extLst>
              <a:ext uri="{FF2B5EF4-FFF2-40B4-BE49-F238E27FC236}">
                <a16:creationId xmlns:a16="http://schemas.microsoft.com/office/drawing/2014/main" id="{DFD4295A-D9DE-974F-B73C-5904B476D5EA}"/>
              </a:ext>
            </a:extLst>
          </p:cNvPr>
          <p:cNvSpPr>
            <a:spLocks noGrp="1"/>
          </p:cNvSpPr>
          <p:nvPr>
            <p:ph type="ftr" sz="quarter" idx="3"/>
          </p:nvPr>
        </p:nvSpPr>
        <p:spPr>
          <a:xfrm>
            <a:off x="4038600" y="649126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 2021 Darrell Long</a:t>
            </a:r>
            <a:endParaRPr lang="en-US" dirty="0"/>
          </a:p>
        </p:txBody>
      </p:sp>
      <p:sp>
        <p:nvSpPr>
          <p:cNvPr id="6" name="Slide Number Placeholder 5">
            <a:extLst>
              <a:ext uri="{FF2B5EF4-FFF2-40B4-BE49-F238E27FC236}">
                <a16:creationId xmlns:a16="http://schemas.microsoft.com/office/drawing/2014/main" id="{40A0C72D-0E06-D242-BFAE-8B09E0AF543B}"/>
              </a:ext>
            </a:extLst>
          </p:cNvPr>
          <p:cNvSpPr>
            <a:spLocks noGrp="1"/>
          </p:cNvSpPr>
          <p:nvPr>
            <p:ph type="sldNum" sz="quarter" idx="4"/>
          </p:nvPr>
        </p:nvSpPr>
        <p:spPr>
          <a:xfrm>
            <a:off x="8610600" y="649126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007D034-B69E-A742-8D96-D676D6BE536A}" type="slidenum">
              <a:rPr lang="en-US" smtClean="0"/>
              <a:t>‹#›</a:t>
            </a:fld>
            <a:endParaRPr lang="en-US" dirty="0"/>
          </a:p>
        </p:txBody>
      </p:sp>
    </p:spTree>
    <p:extLst>
      <p:ext uri="{BB962C8B-B14F-4D97-AF65-F5344CB8AC3E}">
        <p14:creationId xmlns:p14="http://schemas.microsoft.com/office/powerpoint/2010/main" val="223467880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21.jpg"/><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image" Target="../media/image200.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9.xml"/><Relationship Id="rId1" Type="http://schemas.openxmlformats.org/officeDocument/2006/relationships/slideLayout" Target="../slideLayouts/slideLayout12.xml"/><Relationship Id="rId4" Type="http://schemas.openxmlformats.org/officeDocument/2006/relationships/image" Target="../media/image31.png"/></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0.xml"/><Relationship Id="rId1" Type="http://schemas.openxmlformats.org/officeDocument/2006/relationships/slideLayout" Target="../slideLayouts/slideLayout12.xml"/><Relationship Id="rId4" Type="http://schemas.openxmlformats.org/officeDocument/2006/relationships/image" Target="../media/image33.png"/></Relationships>
</file>

<file path=ppt/slides/_rels/slide25.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image" Target="../media/image5.tiff"/><Relationship Id="rId1" Type="http://schemas.openxmlformats.org/officeDocument/2006/relationships/slideLayout" Target="../slideLayouts/slideLayout4.xml"/><Relationship Id="rId4" Type="http://schemas.openxmlformats.org/officeDocument/2006/relationships/image" Target="../media/image7.tiff"/></Relationships>
</file>

<file path=ppt/slides/_rels/slide7.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5FD49A-E2CF-BD4E-90E6-3363CCD156F7}"/>
              </a:ext>
            </a:extLst>
          </p:cNvPr>
          <p:cNvSpPr>
            <a:spLocks noGrp="1"/>
          </p:cNvSpPr>
          <p:nvPr>
            <p:ph type="ctrTitle"/>
          </p:nvPr>
        </p:nvSpPr>
        <p:spPr>
          <a:xfrm>
            <a:off x="6746628" y="1783959"/>
            <a:ext cx="4645250" cy="2889114"/>
          </a:xfrm>
        </p:spPr>
        <p:txBody>
          <a:bodyPr anchor="b">
            <a:normAutofit/>
          </a:bodyPr>
          <a:lstStyle/>
          <a:p>
            <a:pPr algn="l"/>
            <a:r>
              <a:rPr lang="en-US" dirty="0"/>
              <a:t>Numerical Computation</a:t>
            </a:r>
          </a:p>
        </p:txBody>
      </p:sp>
      <p:sp>
        <p:nvSpPr>
          <p:cNvPr id="3" name="Subtitle 2">
            <a:extLst>
              <a:ext uri="{FF2B5EF4-FFF2-40B4-BE49-F238E27FC236}">
                <a16:creationId xmlns:a16="http://schemas.microsoft.com/office/drawing/2014/main" id="{3E40E56D-CE03-B74B-98D1-7B303D4F2301}"/>
              </a:ext>
            </a:extLst>
          </p:cNvPr>
          <p:cNvSpPr>
            <a:spLocks noGrp="1"/>
          </p:cNvSpPr>
          <p:nvPr>
            <p:ph type="subTitle" idx="1"/>
          </p:nvPr>
        </p:nvSpPr>
        <p:spPr>
          <a:xfrm>
            <a:off x="6746627" y="4750893"/>
            <a:ext cx="4645250" cy="1147863"/>
          </a:xfrm>
        </p:spPr>
        <p:txBody>
          <a:bodyPr anchor="t">
            <a:normAutofit/>
          </a:bodyPr>
          <a:lstStyle/>
          <a:p>
            <a:pPr algn="l"/>
            <a:r>
              <a:rPr lang="en-US" sz="2000" dirty="0"/>
              <a:t>Darrell Long</a:t>
            </a:r>
          </a:p>
          <a:p>
            <a:pPr algn="l"/>
            <a:r>
              <a:rPr lang="en-US" sz="2000" dirty="0"/>
              <a:t>CSE 13S</a:t>
            </a:r>
          </a:p>
        </p:txBody>
      </p:sp>
      <p:sp>
        <p:nvSpPr>
          <p:cNvPr id="22" name="Freeform: Shape 21">
            <a:extLst>
              <a:ext uri="{FF2B5EF4-FFF2-40B4-BE49-F238E27FC236}">
                <a16:creationId xmlns:a16="http://schemas.microsoft.com/office/drawing/2014/main" id="{1DB7C82F-AB7E-4F0C-B829-FA1B9C415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3EBBD31A-AE17-C54D-BF98-7BABD991F936}"/>
              </a:ext>
            </a:extLst>
          </p:cNvPr>
          <p:cNvPicPr>
            <a:picLocks noChangeAspect="1"/>
          </p:cNvPicPr>
          <p:nvPr/>
        </p:nvPicPr>
        <p:blipFill rotWithShape="1">
          <a:blip r:embed="rId3"/>
          <a:srcRect r="-2" b="9209"/>
          <a:stretch/>
        </p:blipFill>
        <p:spPr>
          <a:xfrm>
            <a:off x="20" y="10"/>
            <a:ext cx="6024134" cy="685799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p:spPr>
      </p:pic>
      <p:sp>
        <p:nvSpPr>
          <p:cNvPr id="4" name="TextBox 3">
            <a:extLst>
              <a:ext uri="{FF2B5EF4-FFF2-40B4-BE49-F238E27FC236}">
                <a16:creationId xmlns:a16="http://schemas.microsoft.com/office/drawing/2014/main" id="{191A64DB-F3AB-C043-A3CE-E0129ED5A856}"/>
              </a:ext>
            </a:extLst>
          </p:cNvPr>
          <p:cNvSpPr txBox="1"/>
          <p:nvPr/>
        </p:nvSpPr>
        <p:spPr>
          <a:xfrm>
            <a:off x="4038600" y="5898756"/>
            <a:ext cx="2284343" cy="369332"/>
          </a:xfrm>
          <a:prstGeom prst="rect">
            <a:avLst/>
          </a:prstGeom>
          <a:noFill/>
        </p:spPr>
        <p:txBody>
          <a:bodyPr wrap="none" rtlCol="0">
            <a:spAutoFit/>
          </a:bodyPr>
          <a:lstStyle/>
          <a:p>
            <a:r>
              <a:rPr lang="en-US" dirty="0"/>
              <a:t>Joseph-Louis Lagrange</a:t>
            </a:r>
          </a:p>
        </p:txBody>
      </p:sp>
      <p:sp>
        <p:nvSpPr>
          <p:cNvPr id="6" name="Footer Placeholder 5">
            <a:extLst>
              <a:ext uri="{FF2B5EF4-FFF2-40B4-BE49-F238E27FC236}">
                <a16:creationId xmlns:a16="http://schemas.microsoft.com/office/drawing/2014/main" id="{F78162FB-B235-134C-B671-6324EC8C0649}"/>
              </a:ext>
            </a:extLst>
          </p:cNvPr>
          <p:cNvSpPr>
            <a:spLocks noGrp="1"/>
          </p:cNvSpPr>
          <p:nvPr>
            <p:ph type="ftr" sz="quarter" idx="11"/>
          </p:nvPr>
        </p:nvSpPr>
        <p:spPr/>
        <p:txBody>
          <a:bodyPr/>
          <a:lstStyle/>
          <a:p>
            <a:r>
              <a:rPr lang="en-US"/>
              <a:t>© 2021 Darrell Long</a:t>
            </a:r>
          </a:p>
        </p:txBody>
      </p:sp>
      <p:sp>
        <p:nvSpPr>
          <p:cNvPr id="7" name="Slide Number Placeholder 6">
            <a:extLst>
              <a:ext uri="{FF2B5EF4-FFF2-40B4-BE49-F238E27FC236}">
                <a16:creationId xmlns:a16="http://schemas.microsoft.com/office/drawing/2014/main" id="{B38317A7-8FCD-AF4A-BB92-3CA945007D4A}"/>
              </a:ext>
            </a:extLst>
          </p:cNvPr>
          <p:cNvSpPr>
            <a:spLocks noGrp="1"/>
          </p:cNvSpPr>
          <p:nvPr>
            <p:ph type="sldNum" sz="quarter" idx="12"/>
          </p:nvPr>
        </p:nvSpPr>
        <p:spPr/>
        <p:txBody>
          <a:bodyPr/>
          <a:lstStyle/>
          <a:p>
            <a:fld id="{A007D034-B69E-A742-8D96-D676D6BE536A}" type="slidenum">
              <a:rPr lang="en-US" smtClean="0"/>
              <a:t>1</a:t>
            </a:fld>
            <a:endParaRPr lang="en-US"/>
          </a:p>
        </p:txBody>
      </p:sp>
      <p:sp>
        <p:nvSpPr>
          <p:cNvPr id="8" name="Date Placeholder 7">
            <a:extLst>
              <a:ext uri="{FF2B5EF4-FFF2-40B4-BE49-F238E27FC236}">
                <a16:creationId xmlns:a16="http://schemas.microsoft.com/office/drawing/2014/main" id="{4060FFA8-2303-2740-AECE-A2C2C91F06EC}"/>
              </a:ext>
            </a:extLst>
          </p:cNvPr>
          <p:cNvSpPr>
            <a:spLocks noGrp="1"/>
          </p:cNvSpPr>
          <p:nvPr>
            <p:ph type="dt" sz="half" idx="10"/>
          </p:nvPr>
        </p:nvSpPr>
        <p:spPr/>
        <p:txBody>
          <a:bodyPr/>
          <a:lstStyle/>
          <a:p>
            <a:fld id="{40D1A2B6-E79F-F140-BDFD-4C8008A4CFFD}" type="datetime3">
              <a:rPr lang="en-US" smtClean="0"/>
              <a:t>30 January 2021</a:t>
            </a:fld>
            <a:endParaRPr lang="en-US"/>
          </a:p>
        </p:txBody>
      </p:sp>
    </p:spTree>
    <p:extLst>
      <p:ext uri="{BB962C8B-B14F-4D97-AF65-F5344CB8AC3E}">
        <p14:creationId xmlns:p14="http://schemas.microsoft.com/office/powerpoint/2010/main" val="2943058344"/>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48A740BC-A0AA-45E0-B899-2AE9C6FE1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13121" y="-2"/>
            <a:ext cx="6278879" cy="6858002"/>
          </a:xfrm>
          <a:custGeom>
            <a:avLst/>
            <a:gdLst>
              <a:gd name="connsiteX0" fmla="*/ 45572 w 6278879"/>
              <a:gd name="connsiteY0" fmla="*/ 0 h 6858002"/>
              <a:gd name="connsiteX1" fmla="*/ 6278879 w 6278879"/>
              <a:gd name="connsiteY1" fmla="*/ 0 h 6858002"/>
              <a:gd name="connsiteX2" fmla="*/ 6278879 w 6278879"/>
              <a:gd name="connsiteY2" fmla="*/ 6858002 h 6858002"/>
              <a:gd name="connsiteX3" fmla="*/ 3292308 w 6278879"/>
              <a:gd name="connsiteY3" fmla="*/ 6858002 h 6858002"/>
              <a:gd name="connsiteX4" fmla="*/ 3181526 w 6278879"/>
              <a:gd name="connsiteY4" fmla="*/ 6786982 h 6858002"/>
              <a:gd name="connsiteX5" fmla="*/ 0 w 6278879"/>
              <a:gd name="connsiteY5" fmla="*/ 803254 h 6858002"/>
              <a:gd name="connsiteX6" fmla="*/ 37255 w 6278879"/>
              <a:gd name="connsiteY6" fmla="*/ 65447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78879" h="6858002">
                <a:moveTo>
                  <a:pt x="45572" y="0"/>
                </a:moveTo>
                <a:lnTo>
                  <a:pt x="6278879" y="0"/>
                </a:lnTo>
                <a:lnTo>
                  <a:pt x="6278879" y="6858002"/>
                </a:lnTo>
                <a:lnTo>
                  <a:pt x="3292308" y="6858002"/>
                </a:lnTo>
                <a:lnTo>
                  <a:pt x="3181526" y="6786982"/>
                </a:lnTo>
                <a:cubicBezTo>
                  <a:pt x="1262021" y="5490191"/>
                  <a:pt x="0" y="3294103"/>
                  <a:pt x="0" y="803254"/>
                </a:cubicBezTo>
                <a:cubicBezTo>
                  <a:pt x="0" y="554169"/>
                  <a:pt x="12620" y="308032"/>
                  <a:pt x="37255" y="65447"/>
                </a:cubicBez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503132BE-C7EC-D94C-A205-AA5E4361D854}"/>
                  </a:ext>
                </a:extLst>
              </p:cNvPr>
              <p:cNvSpPr>
                <a:spLocks noGrp="1"/>
              </p:cNvSpPr>
              <p:nvPr>
                <p:ph type="title"/>
              </p:nvPr>
            </p:nvSpPr>
            <p:spPr>
              <a:xfrm>
                <a:off x="655320" y="365125"/>
                <a:ext cx="9013052" cy="1623312"/>
              </a:xfrm>
            </p:spPr>
            <p:txBody>
              <a:bodyPr anchor="b">
                <a:normAutofit/>
              </a:bodyPr>
              <a:lstStyle/>
              <a:p>
                <a:r>
                  <a:rPr lang="en-US" sz="4000"/>
                  <a:t>Computing </a:t>
                </a:r>
                <a14:m>
                  <m:oMath xmlns:m="http://schemas.openxmlformats.org/officeDocument/2006/math">
                    <m:r>
                      <m:rPr>
                        <m:sty m:val="p"/>
                      </m:rPr>
                      <a:rPr lang="en-US" sz="4000" b="0" i="0">
                        <a:latin typeface="Cambria Math" panose="02040503050406030204" pitchFamily="18" charset="0"/>
                      </a:rPr>
                      <m:t>sin</m:t>
                    </m:r>
                    <m:r>
                      <a:rPr lang="en-US" sz="4000" b="0" i="1">
                        <a:latin typeface="Cambria Math" panose="02040503050406030204" pitchFamily="18" charset="0"/>
                      </a:rPr>
                      <m:t>⁡(</m:t>
                    </m:r>
                    <m:r>
                      <a:rPr lang="en-US" sz="4000" b="0" i="1">
                        <a:latin typeface="Cambria Math" panose="02040503050406030204" pitchFamily="18" charset="0"/>
                      </a:rPr>
                      <m:t>𝑥</m:t>
                    </m:r>
                    <m:r>
                      <a:rPr lang="en-US" sz="4000" b="0" i="1">
                        <a:latin typeface="Cambria Math" panose="02040503050406030204" pitchFamily="18" charset="0"/>
                      </a:rPr>
                      <m:t>)</m:t>
                    </m:r>
                  </m:oMath>
                </a14:m>
                <a:endParaRPr lang="en-US" sz="4000"/>
              </a:p>
            </p:txBody>
          </p:sp>
        </mc:Choice>
        <mc:Fallback xmlns="">
          <p:sp>
            <p:nvSpPr>
              <p:cNvPr id="2" name="Title 1">
                <a:extLst>
                  <a:ext uri="{FF2B5EF4-FFF2-40B4-BE49-F238E27FC236}">
                    <a16:creationId xmlns:a16="http://schemas.microsoft.com/office/drawing/2014/main" id="{503132BE-C7EC-D94C-A205-AA5E4361D854}"/>
                  </a:ext>
                </a:extLst>
              </p:cNvPr>
              <p:cNvSpPr>
                <a:spLocks noGrp="1" noRot="1" noChangeAspect="1" noMove="1" noResize="1" noEditPoints="1" noAdjustHandles="1" noChangeArrowheads="1" noChangeShapeType="1" noTextEdit="1"/>
              </p:cNvSpPr>
              <p:nvPr>
                <p:ph type="title"/>
              </p:nvPr>
            </p:nvSpPr>
            <p:spPr>
              <a:xfrm>
                <a:off x="655320" y="365125"/>
                <a:ext cx="9013052" cy="1623312"/>
              </a:xfrm>
              <a:blipFill>
                <a:blip r:embed="rId2"/>
                <a:stretch>
                  <a:fillRect l="-2394" b="-16279"/>
                </a:stretch>
              </a:blipFill>
            </p:spPr>
            <p:txBody>
              <a:bodyPr/>
              <a:lstStyle/>
              <a:p>
                <a:r>
                  <a:rPr lang="en-US">
                    <a:noFill/>
                  </a:rPr>
                  <a:t> </a:t>
                </a:r>
              </a:p>
            </p:txBody>
          </p:sp>
        </mc:Fallback>
      </mc:AlternateContent>
      <p:cxnSp>
        <p:nvCxnSpPr>
          <p:cNvPr id="15" name="Straight Arrow Connector 14">
            <a:extLst>
              <a:ext uri="{FF2B5EF4-FFF2-40B4-BE49-F238E27FC236}">
                <a16:creationId xmlns:a16="http://schemas.microsoft.com/office/drawing/2014/main" id="{B874EF51-C858-4BB9-97C3-D177557871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63661" y="2316480"/>
            <a:ext cx="82296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ED13F3F-F49B-AB43-B967-DA662C7791DD}"/>
                  </a:ext>
                </a:extLst>
              </p:cNvPr>
              <p:cNvSpPr>
                <a:spLocks noGrp="1"/>
              </p:cNvSpPr>
              <p:nvPr>
                <p:ph idx="1"/>
              </p:nvPr>
            </p:nvSpPr>
            <p:spPr>
              <a:xfrm>
                <a:off x="655320" y="2584558"/>
                <a:ext cx="9013052" cy="3705717"/>
              </a:xfrm>
            </p:spPr>
            <p:txBody>
              <a:bodyPr>
                <a:noAutofit/>
              </a:bodyPr>
              <a:lstStyle/>
              <a:p>
                <a:pPr marL="0" indent="0">
                  <a:buNone/>
                </a:pPr>
                <a:r>
                  <a:rPr lang="en-US" sz="1800" dirty="0"/>
                  <a:t>What do we know about </a:t>
                </a:r>
                <a14:m>
                  <m:oMath xmlns:m="http://schemas.openxmlformats.org/officeDocument/2006/math">
                    <m:r>
                      <m:rPr>
                        <m:sty m:val="p"/>
                      </m:rPr>
                      <a:rPr lang="en-US" sz="1800" b="0" i="0">
                        <a:latin typeface="Cambria Math" panose="02040503050406030204" pitchFamily="18" charset="0"/>
                      </a:rPr>
                      <m:t>sin</m:t>
                    </m:r>
                    <m:r>
                      <a:rPr lang="en-US" sz="1800" b="0" i="1">
                        <a:latin typeface="Cambria Math" panose="02040503050406030204" pitchFamily="18" charset="0"/>
                      </a:rPr>
                      <m:t>⁡(</m:t>
                    </m:r>
                    <m:r>
                      <a:rPr lang="en-US" sz="1800" b="0" i="1">
                        <a:latin typeface="Cambria Math" panose="02040503050406030204" pitchFamily="18" charset="0"/>
                      </a:rPr>
                      <m:t>𝑥</m:t>
                    </m:r>
                    <m:r>
                      <a:rPr lang="en-US" sz="1800" b="0" i="1">
                        <a:latin typeface="Cambria Math" panose="02040503050406030204" pitchFamily="18" charset="0"/>
                      </a:rPr>
                      <m:t>)</m:t>
                    </m:r>
                  </m:oMath>
                </a14:m>
                <a:r>
                  <a:rPr lang="en-US" sz="1800" dirty="0"/>
                  <a:t>?</a:t>
                </a:r>
              </a:p>
              <a:p>
                <a:pPr lvl="1"/>
                <a:r>
                  <a:rPr lang="en-US" sz="1800" dirty="0"/>
                  <a:t>It is:</a:t>
                </a:r>
              </a:p>
              <a:p>
                <a:pPr lvl="2"/>
                <a:r>
                  <a:rPr lang="en-US" sz="1800" dirty="0"/>
                  <a:t>Periodic on </a:t>
                </a:r>
                <a14:m>
                  <m:oMath xmlns:m="http://schemas.openxmlformats.org/officeDocument/2006/math">
                    <m:r>
                      <a:rPr lang="en-US" sz="1800" b="0" i="1">
                        <a:latin typeface="Cambria Math" panose="02040503050406030204" pitchFamily="18" charset="0"/>
                      </a:rPr>
                      <m:t>[−2</m:t>
                    </m:r>
                    <m:r>
                      <a:rPr lang="en-US" sz="1800" b="0" i="1">
                        <a:latin typeface="Cambria Math" panose="02040503050406030204" pitchFamily="18" charset="0"/>
                      </a:rPr>
                      <m:t>𝜋</m:t>
                    </m:r>
                    <m:r>
                      <a:rPr lang="en-US" sz="1800" b="0" i="1">
                        <a:latin typeface="Cambria Math" panose="02040503050406030204" pitchFamily="18" charset="0"/>
                      </a:rPr>
                      <m:t>, 2</m:t>
                    </m:r>
                    <m:r>
                      <a:rPr lang="en-US" sz="1800" b="0" i="1">
                        <a:latin typeface="Cambria Math" panose="02040503050406030204" pitchFamily="18" charset="0"/>
                      </a:rPr>
                      <m:t>𝜋</m:t>
                    </m:r>
                    <m:r>
                      <a:rPr lang="en-US" sz="1800" b="0" i="1">
                        <a:latin typeface="Cambria Math" panose="02040503050406030204" pitchFamily="18" charset="0"/>
                      </a:rPr>
                      <m:t>]</m:t>
                    </m:r>
                  </m:oMath>
                </a14:m>
                <a:r>
                  <a:rPr lang="en-US" sz="1800" dirty="0"/>
                  <a:t>, meaning that </a:t>
                </a:r>
                <a14:m>
                  <m:oMath xmlns:m="http://schemas.openxmlformats.org/officeDocument/2006/math">
                    <m:func>
                      <m:funcPr>
                        <m:ctrlPr>
                          <a:rPr lang="en-US" sz="1800" b="0" i="1">
                            <a:latin typeface="Cambria Math" panose="02040503050406030204" pitchFamily="18" charset="0"/>
                          </a:rPr>
                        </m:ctrlPr>
                      </m:funcPr>
                      <m:fName>
                        <m:r>
                          <m:rPr>
                            <m:sty m:val="p"/>
                          </m:rPr>
                          <a:rPr lang="en-US" sz="1800" b="0" i="0">
                            <a:latin typeface="Cambria Math" panose="02040503050406030204" pitchFamily="18" charset="0"/>
                          </a:rPr>
                          <m:t>sin</m:t>
                        </m:r>
                      </m:fName>
                      <m:e>
                        <m:d>
                          <m:dPr>
                            <m:ctrlPr>
                              <a:rPr lang="en-US" sz="1800" b="0" i="1">
                                <a:latin typeface="Cambria Math" panose="02040503050406030204" pitchFamily="18" charset="0"/>
                              </a:rPr>
                            </m:ctrlPr>
                          </m:dPr>
                          <m:e>
                            <m:r>
                              <a:rPr lang="en-US" sz="1800" b="0" i="1">
                                <a:latin typeface="Cambria Math" panose="02040503050406030204" pitchFamily="18" charset="0"/>
                              </a:rPr>
                              <m:t>9</m:t>
                            </m:r>
                            <m:r>
                              <a:rPr lang="en-US" sz="1800" b="0" i="1">
                                <a:latin typeface="Cambria Math" panose="02040503050406030204" pitchFamily="18" charset="0"/>
                              </a:rPr>
                              <m:t>𝜋</m:t>
                            </m:r>
                          </m:e>
                        </m:d>
                      </m:e>
                    </m:func>
                    <m:r>
                      <a:rPr lang="en-US" sz="1800" b="0" i="1">
                        <a:latin typeface="Cambria Math" panose="02040503050406030204" pitchFamily="18" charset="0"/>
                      </a:rPr>
                      <m:t>=</m:t>
                    </m:r>
                    <m:func>
                      <m:funcPr>
                        <m:ctrlPr>
                          <a:rPr lang="en-US" sz="1800" b="0" i="1">
                            <a:latin typeface="Cambria Math" panose="02040503050406030204" pitchFamily="18" charset="0"/>
                          </a:rPr>
                        </m:ctrlPr>
                      </m:funcPr>
                      <m:fName>
                        <m:r>
                          <m:rPr>
                            <m:sty m:val="p"/>
                          </m:rPr>
                          <a:rPr lang="en-US" sz="1800" b="0" i="0">
                            <a:latin typeface="Cambria Math" panose="02040503050406030204" pitchFamily="18" charset="0"/>
                          </a:rPr>
                          <m:t>sin</m:t>
                        </m:r>
                      </m:fName>
                      <m:e>
                        <m:d>
                          <m:dPr>
                            <m:ctrlPr>
                              <a:rPr lang="en-US" sz="1800" b="0" i="1">
                                <a:latin typeface="Cambria Math" panose="02040503050406030204" pitchFamily="18" charset="0"/>
                              </a:rPr>
                            </m:ctrlPr>
                          </m:dPr>
                          <m:e>
                            <m:r>
                              <a:rPr lang="en-US" sz="1800" b="0" i="1">
                                <a:latin typeface="Cambria Math" panose="02040503050406030204" pitchFamily="18" charset="0"/>
                              </a:rPr>
                              <m:t>𝜋</m:t>
                            </m:r>
                          </m:e>
                        </m:d>
                      </m:e>
                    </m:func>
                  </m:oMath>
                </a14:m>
                <a:endParaRPr lang="en-US" sz="1800" dirty="0"/>
              </a:p>
              <a:p>
                <a:pPr lvl="2"/>
                <a:r>
                  <a:rPr lang="en-US" sz="1800" dirty="0"/>
                  <a:t>Infinitely differentiable, making a good candidate for a Taylor series. </a:t>
                </a:r>
              </a:p>
              <a:p>
                <a:pPr lvl="2"/>
                <a:endParaRPr lang="en-US" sz="1800" dirty="0"/>
              </a:p>
              <a:p>
                <a:r>
                  <a:rPr lang="en-US" sz="1800" dirty="0"/>
                  <a:t>Where shall we center it? How about right in the middle, at </a:t>
                </a:r>
                <a:r>
                  <a:rPr lang="en-US" sz="1800" i="1" dirty="0"/>
                  <a:t>zero</a:t>
                </a:r>
                <a:r>
                  <a:rPr lang="en-US" sz="1800" dirty="0"/>
                  <a:t>:</a:t>
                </a:r>
              </a:p>
              <a:p>
                <a:pPr lvl="1"/>
                <a14:m>
                  <m:oMath xmlns:m="http://schemas.openxmlformats.org/officeDocument/2006/math">
                    <m:func>
                      <m:funcPr>
                        <m:ctrlPr>
                          <a:rPr lang="en-US" sz="1800" b="0" i="1">
                            <a:latin typeface="Cambria Math" panose="02040503050406030204" pitchFamily="18" charset="0"/>
                          </a:rPr>
                        </m:ctrlPr>
                      </m:funcPr>
                      <m:fName>
                        <m:r>
                          <m:rPr>
                            <m:sty m:val="p"/>
                          </m:rPr>
                          <a:rPr lang="en-US" sz="1800" b="0" i="0">
                            <a:latin typeface="Cambria Math" panose="02040503050406030204" pitchFamily="18" charset="0"/>
                          </a:rPr>
                          <m:t>sin</m:t>
                        </m:r>
                      </m:fName>
                      <m:e>
                        <m:d>
                          <m:dPr>
                            <m:ctrlPr>
                              <a:rPr lang="en-US" sz="1800" b="0" i="1">
                                <a:latin typeface="Cambria Math" panose="02040503050406030204" pitchFamily="18" charset="0"/>
                              </a:rPr>
                            </m:ctrlPr>
                          </m:dPr>
                          <m:e>
                            <m:r>
                              <a:rPr lang="en-US" sz="1800" b="0" i="1">
                                <a:latin typeface="Cambria Math" panose="02040503050406030204" pitchFamily="18" charset="0"/>
                              </a:rPr>
                              <m:t>𝑥</m:t>
                            </m:r>
                          </m:e>
                        </m:d>
                      </m:e>
                    </m:func>
                    <m:r>
                      <a:rPr lang="en-US" sz="1800" b="0" i="1">
                        <a:latin typeface="Cambria Math" panose="02040503050406030204" pitchFamily="18" charset="0"/>
                      </a:rPr>
                      <m:t>=</m:t>
                    </m:r>
                    <m:r>
                      <a:rPr lang="en-US" sz="1800" b="0" i="1">
                        <a:latin typeface="Cambria Math" panose="02040503050406030204" pitchFamily="18" charset="0"/>
                      </a:rPr>
                      <m:t>𝑥</m:t>
                    </m:r>
                    <m:r>
                      <a:rPr lang="en-US" sz="1800" b="0" i="1">
                        <a:latin typeface="Cambria Math" panose="02040503050406030204" pitchFamily="18" charset="0"/>
                      </a:rPr>
                      <m:t> −</m:t>
                    </m:r>
                    <m:f>
                      <m:fPr>
                        <m:ctrlPr>
                          <a:rPr lang="en-US" sz="1800" b="0" i="1">
                            <a:latin typeface="Cambria Math" panose="02040503050406030204" pitchFamily="18" charset="0"/>
                          </a:rPr>
                        </m:ctrlPr>
                      </m:fPr>
                      <m:num>
                        <m:sSup>
                          <m:sSupPr>
                            <m:ctrlPr>
                              <a:rPr lang="en-US" sz="1800" b="0" i="1">
                                <a:latin typeface="Cambria Math" panose="02040503050406030204" pitchFamily="18" charset="0"/>
                              </a:rPr>
                            </m:ctrlPr>
                          </m:sSupPr>
                          <m:e>
                            <m:r>
                              <a:rPr lang="en-US" sz="1800" b="0" i="1">
                                <a:latin typeface="Cambria Math" panose="02040503050406030204" pitchFamily="18" charset="0"/>
                              </a:rPr>
                              <m:t>𝑥</m:t>
                            </m:r>
                          </m:e>
                          <m:sup>
                            <m:r>
                              <a:rPr lang="en-US" sz="1800" b="0" i="1">
                                <a:latin typeface="Cambria Math" panose="02040503050406030204" pitchFamily="18" charset="0"/>
                              </a:rPr>
                              <m:t>3</m:t>
                            </m:r>
                          </m:sup>
                        </m:sSup>
                      </m:num>
                      <m:den>
                        <m:r>
                          <a:rPr lang="en-US" sz="1800" b="0" i="1">
                            <a:latin typeface="Cambria Math" panose="02040503050406030204" pitchFamily="18" charset="0"/>
                          </a:rPr>
                          <m:t>6</m:t>
                        </m:r>
                      </m:den>
                    </m:f>
                    <m:r>
                      <a:rPr lang="en-US" sz="1800" b="0" i="1">
                        <a:latin typeface="Cambria Math" panose="02040503050406030204" pitchFamily="18" charset="0"/>
                      </a:rPr>
                      <m:t>+</m:t>
                    </m:r>
                    <m:f>
                      <m:fPr>
                        <m:ctrlPr>
                          <a:rPr lang="en-US" sz="1800" b="0" i="1">
                            <a:latin typeface="Cambria Math" panose="02040503050406030204" pitchFamily="18" charset="0"/>
                          </a:rPr>
                        </m:ctrlPr>
                      </m:fPr>
                      <m:num>
                        <m:sSup>
                          <m:sSupPr>
                            <m:ctrlPr>
                              <a:rPr lang="en-US" sz="1800" b="0" i="1">
                                <a:latin typeface="Cambria Math" panose="02040503050406030204" pitchFamily="18" charset="0"/>
                              </a:rPr>
                            </m:ctrlPr>
                          </m:sSupPr>
                          <m:e>
                            <m:r>
                              <a:rPr lang="en-US" sz="1800" b="0" i="1">
                                <a:latin typeface="Cambria Math" panose="02040503050406030204" pitchFamily="18" charset="0"/>
                              </a:rPr>
                              <m:t>𝑥</m:t>
                            </m:r>
                          </m:e>
                          <m:sup>
                            <m:r>
                              <a:rPr lang="en-US" sz="1800" b="0" i="1">
                                <a:latin typeface="Cambria Math" panose="02040503050406030204" pitchFamily="18" charset="0"/>
                              </a:rPr>
                              <m:t>5</m:t>
                            </m:r>
                          </m:sup>
                        </m:sSup>
                      </m:num>
                      <m:den>
                        <m:r>
                          <a:rPr lang="en-US" sz="1800" b="0" i="1">
                            <a:latin typeface="Cambria Math" panose="02040503050406030204" pitchFamily="18" charset="0"/>
                          </a:rPr>
                          <m:t>120</m:t>
                        </m:r>
                      </m:den>
                    </m:f>
                    <m:r>
                      <a:rPr lang="en-US" sz="1800" b="0" i="1">
                        <a:latin typeface="Cambria Math" panose="02040503050406030204" pitchFamily="18" charset="0"/>
                      </a:rPr>
                      <m:t>−</m:t>
                    </m:r>
                    <m:f>
                      <m:fPr>
                        <m:ctrlPr>
                          <a:rPr lang="en-US" sz="1800" b="0" i="1">
                            <a:latin typeface="Cambria Math" panose="02040503050406030204" pitchFamily="18" charset="0"/>
                          </a:rPr>
                        </m:ctrlPr>
                      </m:fPr>
                      <m:num>
                        <m:sSup>
                          <m:sSupPr>
                            <m:ctrlPr>
                              <a:rPr lang="en-US" sz="1800" b="0" i="1">
                                <a:latin typeface="Cambria Math" panose="02040503050406030204" pitchFamily="18" charset="0"/>
                              </a:rPr>
                            </m:ctrlPr>
                          </m:sSupPr>
                          <m:e>
                            <m:r>
                              <a:rPr lang="en-US" sz="1800" b="0" i="1">
                                <a:latin typeface="Cambria Math" panose="02040503050406030204" pitchFamily="18" charset="0"/>
                              </a:rPr>
                              <m:t>𝑥</m:t>
                            </m:r>
                          </m:e>
                          <m:sup>
                            <m:r>
                              <a:rPr lang="en-US" sz="1800" b="0" i="1">
                                <a:latin typeface="Cambria Math" panose="02040503050406030204" pitchFamily="18" charset="0"/>
                              </a:rPr>
                              <m:t>7</m:t>
                            </m:r>
                          </m:sup>
                        </m:sSup>
                      </m:num>
                      <m:den>
                        <m:r>
                          <a:rPr lang="en-US" sz="1800" b="0" i="1">
                            <a:latin typeface="Cambria Math" panose="02040503050406030204" pitchFamily="18" charset="0"/>
                          </a:rPr>
                          <m:t>5040</m:t>
                        </m:r>
                      </m:den>
                    </m:f>
                    <m:r>
                      <a:rPr lang="en-US" sz="1800" b="0" i="1">
                        <a:latin typeface="Cambria Math" panose="02040503050406030204" pitchFamily="18" charset="0"/>
                      </a:rPr>
                      <m:t>+</m:t>
                    </m:r>
                    <m:f>
                      <m:fPr>
                        <m:ctrlPr>
                          <a:rPr lang="en-US" sz="1800" b="0" i="1">
                            <a:latin typeface="Cambria Math" panose="02040503050406030204" pitchFamily="18" charset="0"/>
                          </a:rPr>
                        </m:ctrlPr>
                      </m:fPr>
                      <m:num>
                        <m:sSup>
                          <m:sSupPr>
                            <m:ctrlPr>
                              <a:rPr lang="en-US" sz="1800" b="0" i="1">
                                <a:latin typeface="Cambria Math" panose="02040503050406030204" pitchFamily="18" charset="0"/>
                              </a:rPr>
                            </m:ctrlPr>
                          </m:sSupPr>
                          <m:e>
                            <m:r>
                              <a:rPr lang="en-US" sz="1800" b="0" i="1">
                                <a:latin typeface="Cambria Math" panose="02040503050406030204" pitchFamily="18" charset="0"/>
                              </a:rPr>
                              <m:t>𝑥</m:t>
                            </m:r>
                          </m:e>
                          <m:sup>
                            <m:r>
                              <a:rPr lang="en-US" sz="1800" b="0" i="1">
                                <a:latin typeface="Cambria Math" panose="02040503050406030204" pitchFamily="18" charset="0"/>
                              </a:rPr>
                              <m:t>9</m:t>
                            </m:r>
                          </m:sup>
                        </m:sSup>
                      </m:num>
                      <m:den>
                        <m:r>
                          <a:rPr lang="en-US" sz="1800" b="0" i="1">
                            <a:latin typeface="Cambria Math" panose="02040503050406030204" pitchFamily="18" charset="0"/>
                          </a:rPr>
                          <m:t>362880</m:t>
                        </m:r>
                      </m:den>
                    </m:f>
                    <m:r>
                      <a:rPr lang="en-US" sz="1800" b="0" i="1">
                        <a:latin typeface="Cambria Math" panose="02040503050406030204" pitchFamily="18" charset="0"/>
                      </a:rPr>
                      <m:t>−</m:t>
                    </m:r>
                    <m:f>
                      <m:fPr>
                        <m:ctrlPr>
                          <a:rPr lang="en-US" sz="1800" b="0" i="1">
                            <a:latin typeface="Cambria Math" panose="02040503050406030204" pitchFamily="18" charset="0"/>
                          </a:rPr>
                        </m:ctrlPr>
                      </m:fPr>
                      <m:num>
                        <m:sSup>
                          <m:sSupPr>
                            <m:ctrlPr>
                              <a:rPr lang="en-US" sz="1800" b="0" i="1">
                                <a:latin typeface="Cambria Math" panose="02040503050406030204" pitchFamily="18" charset="0"/>
                              </a:rPr>
                            </m:ctrlPr>
                          </m:sSupPr>
                          <m:e>
                            <m:r>
                              <a:rPr lang="en-US" sz="1800" b="0" i="1">
                                <a:latin typeface="Cambria Math" panose="02040503050406030204" pitchFamily="18" charset="0"/>
                              </a:rPr>
                              <m:t>𝑥</m:t>
                            </m:r>
                          </m:e>
                          <m:sup>
                            <m:r>
                              <a:rPr lang="en-US" sz="1800" b="0" i="1">
                                <a:latin typeface="Cambria Math" panose="02040503050406030204" pitchFamily="18" charset="0"/>
                              </a:rPr>
                              <m:t>11</m:t>
                            </m:r>
                          </m:sup>
                        </m:sSup>
                      </m:num>
                      <m:den>
                        <m:r>
                          <a:rPr lang="en-US" sz="1800" b="0" i="1">
                            <a:latin typeface="Cambria Math" panose="02040503050406030204" pitchFamily="18" charset="0"/>
                          </a:rPr>
                          <m:t>39916800</m:t>
                        </m:r>
                      </m:den>
                    </m:f>
                    <m:r>
                      <a:rPr lang="en-US" sz="1800" b="0" i="1">
                        <a:latin typeface="Cambria Math" panose="02040503050406030204" pitchFamily="18" charset="0"/>
                      </a:rPr>
                      <m:t>+</m:t>
                    </m:r>
                    <m:r>
                      <a:rPr lang="en-US" sz="1800" b="0" i="1">
                        <a:latin typeface="Cambria Math" panose="02040503050406030204" pitchFamily="18" charset="0"/>
                      </a:rPr>
                      <m:t>𝑂</m:t>
                    </m:r>
                    <m:r>
                      <a:rPr lang="en-US" sz="1800" b="0" i="1">
                        <a:latin typeface="Cambria Math" panose="02040503050406030204" pitchFamily="18" charset="0"/>
                      </a:rPr>
                      <m:t>(</m:t>
                    </m:r>
                    <m:sSup>
                      <m:sSupPr>
                        <m:ctrlPr>
                          <a:rPr lang="en-US" sz="1800" b="0" i="1">
                            <a:latin typeface="Cambria Math" panose="02040503050406030204" pitchFamily="18" charset="0"/>
                          </a:rPr>
                        </m:ctrlPr>
                      </m:sSupPr>
                      <m:e>
                        <m:r>
                          <a:rPr lang="en-US" sz="1800" b="0" i="1">
                            <a:latin typeface="Cambria Math" panose="02040503050406030204" pitchFamily="18" charset="0"/>
                          </a:rPr>
                          <m:t>𝑥</m:t>
                        </m:r>
                      </m:e>
                      <m:sup>
                        <m:r>
                          <a:rPr lang="en-US" sz="1800" b="0" i="1">
                            <a:latin typeface="Cambria Math" panose="02040503050406030204" pitchFamily="18" charset="0"/>
                          </a:rPr>
                          <m:t>12</m:t>
                        </m:r>
                      </m:sup>
                    </m:sSup>
                    <m:r>
                      <a:rPr lang="en-US" sz="1800" b="0" i="1">
                        <a:latin typeface="Cambria Math" panose="02040503050406030204" pitchFamily="18" charset="0"/>
                      </a:rPr>
                      <m:t>)</m:t>
                    </m:r>
                  </m:oMath>
                </a14:m>
                <a:endParaRPr lang="en-US" sz="1800" dirty="0"/>
              </a:p>
              <a:p>
                <a:pPr lvl="1"/>
                <a:endParaRPr lang="en-US" sz="1800" b="0" dirty="0">
                  <a:ea typeface="Cambria Math" panose="02040503050406030204" pitchFamily="18" charset="0"/>
                </a:endParaRPr>
              </a:p>
              <a:p>
                <a:r>
                  <a:rPr lang="en-US" sz="1800" dirty="0">
                    <a:ea typeface="Cambria Math" panose="02040503050406030204" pitchFamily="18" charset="0"/>
                  </a:rPr>
                  <a:t>Is that good enough?</a:t>
                </a:r>
              </a:p>
              <a:p>
                <a:pPr lvl="1"/>
                <a:r>
                  <a:rPr lang="en-US" sz="1800" b="0" dirty="0">
                    <a:ea typeface="Cambria Math" panose="02040503050406030204" pitchFamily="18" charset="0"/>
                  </a:rPr>
                  <a:t>It depends on how close </a:t>
                </a:r>
                <a14:m>
                  <m:oMath xmlns:m="http://schemas.openxmlformats.org/officeDocument/2006/math">
                    <m:r>
                      <a:rPr lang="en-US" sz="1800" b="0" i="1">
                        <a:latin typeface="Cambria Math" panose="02040503050406030204" pitchFamily="18" charset="0"/>
                        <a:ea typeface="Cambria Math" panose="02040503050406030204" pitchFamily="18" charset="0"/>
                      </a:rPr>
                      <m:t>𝑥</m:t>
                    </m:r>
                  </m:oMath>
                </a14:m>
                <a:r>
                  <a:rPr lang="en-US" sz="1800" b="0" dirty="0">
                    <a:ea typeface="Cambria Math" panose="02040503050406030204" pitchFamily="18" charset="0"/>
                  </a:rPr>
                  <a:t> is to zero.</a:t>
                </a:r>
              </a:p>
              <a:p>
                <a:pPr lvl="1"/>
                <a:r>
                  <a:rPr lang="en-US" sz="1800" dirty="0">
                    <a:ea typeface="Cambria Math" panose="02040503050406030204" pitchFamily="18" charset="0"/>
                  </a:rPr>
                  <a:t>In general, you will need more terms.</a:t>
                </a:r>
                <a:endParaRPr lang="en-US" sz="1800" b="0" dirty="0">
                  <a:ea typeface="Cambria Math" panose="02040503050406030204" pitchFamily="18" charset="0"/>
                </a:endParaRPr>
              </a:p>
              <a:p>
                <a:pPr marL="457200" lvl="1" indent="0">
                  <a:buNone/>
                </a:pPr>
                <a:endParaRPr lang="en-US" sz="1800" dirty="0"/>
              </a:p>
            </p:txBody>
          </p:sp>
        </mc:Choice>
        <mc:Fallback xmlns="">
          <p:sp>
            <p:nvSpPr>
              <p:cNvPr id="3" name="Content Placeholder 2">
                <a:extLst>
                  <a:ext uri="{FF2B5EF4-FFF2-40B4-BE49-F238E27FC236}">
                    <a16:creationId xmlns:a16="http://schemas.microsoft.com/office/drawing/2014/main" id="{EED13F3F-F49B-AB43-B967-DA662C7791DD}"/>
                  </a:ext>
                </a:extLst>
              </p:cNvPr>
              <p:cNvSpPr>
                <a:spLocks noGrp="1" noRot="1" noChangeAspect="1" noMove="1" noResize="1" noEditPoints="1" noAdjustHandles="1" noChangeArrowheads="1" noChangeShapeType="1" noTextEdit="1"/>
              </p:cNvSpPr>
              <p:nvPr>
                <p:ph idx="1"/>
              </p:nvPr>
            </p:nvSpPr>
            <p:spPr>
              <a:xfrm>
                <a:off x="655320" y="2584558"/>
                <a:ext cx="9013052" cy="3705717"/>
              </a:xfrm>
              <a:blipFill>
                <a:blip r:embed="rId3"/>
                <a:stretch>
                  <a:fillRect l="-563" t="-1718" b="-2749"/>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12DD4B1A-FEDF-0447-8B80-0506E0C657E8}"/>
              </a:ext>
            </a:extLst>
          </p:cNvPr>
          <p:cNvSpPr>
            <a:spLocks noGrp="1"/>
          </p:cNvSpPr>
          <p:nvPr>
            <p:ph type="ftr" sz="quarter" idx="11"/>
          </p:nvPr>
        </p:nvSpPr>
        <p:spPr>
          <a:xfrm>
            <a:off x="4032330" y="6479556"/>
            <a:ext cx="4114800" cy="365125"/>
          </a:xfrm>
        </p:spPr>
        <p:txBody>
          <a:bodyPr>
            <a:normAutofit/>
          </a:bodyPr>
          <a:lstStyle/>
          <a:p>
            <a:pPr algn="l">
              <a:spcAft>
                <a:spcPts val="600"/>
              </a:spcAft>
            </a:pPr>
            <a:r>
              <a:rPr lang="en-US">
                <a:solidFill>
                  <a:schemeClr val="tx1"/>
                </a:solidFill>
              </a:rPr>
              <a:t>© 2021 Darrell Long</a:t>
            </a:r>
            <a:endParaRPr lang="en-US" dirty="0">
              <a:solidFill>
                <a:schemeClr val="tx1"/>
              </a:solidFill>
            </a:endParaRPr>
          </a:p>
        </p:txBody>
      </p:sp>
      <p:sp>
        <p:nvSpPr>
          <p:cNvPr id="5" name="Slide Number Placeholder 4">
            <a:extLst>
              <a:ext uri="{FF2B5EF4-FFF2-40B4-BE49-F238E27FC236}">
                <a16:creationId xmlns:a16="http://schemas.microsoft.com/office/drawing/2014/main" id="{F1FE7DBA-1983-624E-B8B0-97A20B65C5A5}"/>
              </a:ext>
            </a:extLst>
          </p:cNvPr>
          <p:cNvSpPr>
            <a:spLocks noGrp="1"/>
          </p:cNvSpPr>
          <p:nvPr>
            <p:ph type="sldNum" sz="quarter" idx="12"/>
          </p:nvPr>
        </p:nvSpPr>
        <p:spPr>
          <a:xfrm>
            <a:off x="10776030" y="6350238"/>
            <a:ext cx="674497" cy="365125"/>
          </a:xfrm>
          <a:prstGeom prst="ellipse">
            <a:avLst/>
          </a:prstGeom>
          <a:solidFill>
            <a:srgbClr val="595959"/>
          </a:solidFill>
        </p:spPr>
        <p:txBody>
          <a:bodyPr>
            <a:normAutofit/>
          </a:bodyPr>
          <a:lstStyle/>
          <a:p>
            <a:pPr algn="ctr">
              <a:spcAft>
                <a:spcPts val="600"/>
              </a:spcAft>
            </a:pPr>
            <a:fld id="{A007D034-B69E-A742-8D96-D676D6BE536A}" type="slidenum">
              <a:rPr lang="en-US" sz="1050">
                <a:solidFill>
                  <a:srgbClr val="FFFFFF"/>
                </a:solidFill>
              </a:rPr>
              <a:pPr algn="ctr">
                <a:spcAft>
                  <a:spcPts val="600"/>
                </a:spcAft>
              </a:pPr>
              <a:t>10</a:t>
            </a:fld>
            <a:endParaRPr lang="en-US" sz="1050">
              <a:solidFill>
                <a:srgbClr val="FFFFFF"/>
              </a:solidFill>
            </a:endParaRPr>
          </a:p>
        </p:txBody>
      </p:sp>
      <p:sp>
        <p:nvSpPr>
          <p:cNvPr id="6" name="Date Placeholder 5">
            <a:extLst>
              <a:ext uri="{FF2B5EF4-FFF2-40B4-BE49-F238E27FC236}">
                <a16:creationId xmlns:a16="http://schemas.microsoft.com/office/drawing/2014/main" id="{AE859173-F89E-6946-9C76-34678E6778CE}"/>
              </a:ext>
            </a:extLst>
          </p:cNvPr>
          <p:cNvSpPr>
            <a:spLocks noGrp="1"/>
          </p:cNvSpPr>
          <p:nvPr>
            <p:ph type="dt" sz="half" idx="10"/>
          </p:nvPr>
        </p:nvSpPr>
        <p:spPr/>
        <p:txBody>
          <a:bodyPr/>
          <a:lstStyle/>
          <a:p>
            <a:fld id="{7464A9EF-51C0-394A-AC75-8E6437E79069}" type="datetime3">
              <a:rPr lang="en-US" smtClean="0"/>
              <a:t>30 January 2021</a:t>
            </a:fld>
            <a:endParaRPr lang="en-US"/>
          </a:p>
        </p:txBody>
      </p:sp>
    </p:spTree>
    <p:extLst>
      <p:ext uri="{BB962C8B-B14F-4D97-AF65-F5344CB8AC3E}">
        <p14:creationId xmlns:p14="http://schemas.microsoft.com/office/powerpoint/2010/main" val="1254716925"/>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17">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1">
              <a:lumMod val="75000"/>
              <a:lumOff val="2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0148A99-9AA0-1949-AD3A-28DE02F95427}"/>
              </a:ext>
            </a:extLst>
          </p:cNvPr>
          <p:cNvSpPr>
            <a:spLocks noGrp="1"/>
          </p:cNvSpPr>
          <p:nvPr>
            <p:ph type="title"/>
          </p:nvPr>
        </p:nvSpPr>
        <p:spPr>
          <a:xfrm>
            <a:off x="643467" y="643467"/>
            <a:ext cx="3363974" cy="1597315"/>
          </a:xfrm>
          <a:prstGeom prst="ellipse">
            <a:avLst/>
          </a:prstGeom>
          <a:noFill/>
          <a:ln w="19050">
            <a:solidFill>
              <a:schemeClr val="bg1"/>
            </a:solidFill>
          </a:ln>
        </p:spPr>
        <p:txBody>
          <a:bodyPr wrap="square">
            <a:normAutofit/>
          </a:bodyPr>
          <a:lstStyle/>
          <a:p>
            <a:pPr algn="ctr"/>
            <a:r>
              <a:rPr lang="en-US" sz="2800">
                <a:solidFill>
                  <a:schemeClr val="bg1"/>
                </a:solidFill>
              </a:rPr>
              <a:t>Computing the Terms </a:t>
            </a:r>
          </a:p>
        </p:txBody>
      </p:sp>
      <mc:AlternateContent xmlns:mc="http://schemas.openxmlformats.org/markup-compatibility/2006" xmlns:a14="http://schemas.microsoft.com/office/drawing/2010/main">
        <mc:Choice Requires="a14">
          <p:sp>
            <p:nvSpPr>
              <p:cNvPr id="10" name="Content Placeholder 9">
                <a:extLst>
                  <a:ext uri="{FF2B5EF4-FFF2-40B4-BE49-F238E27FC236}">
                    <a16:creationId xmlns:a16="http://schemas.microsoft.com/office/drawing/2014/main" id="{B3A419D3-D138-4C1E-8BA4-8F2EB826B524}"/>
                  </a:ext>
                </a:extLst>
              </p:cNvPr>
              <p:cNvSpPr>
                <a:spLocks noGrp="1"/>
              </p:cNvSpPr>
              <p:nvPr>
                <p:ph idx="1"/>
              </p:nvPr>
            </p:nvSpPr>
            <p:spPr>
              <a:xfrm>
                <a:off x="643468" y="2638044"/>
                <a:ext cx="3363974" cy="3415622"/>
              </a:xfrm>
            </p:spPr>
            <p:txBody>
              <a:bodyPr>
                <a:normAutofit/>
              </a:bodyPr>
              <a:lstStyle/>
              <a:p>
                <a:r>
                  <a:rPr lang="en-US" sz="2000">
                    <a:solidFill>
                      <a:schemeClr val="bg1"/>
                    </a:solidFill>
                  </a:rPr>
                  <a:t>We skip even numbered terms, and</a:t>
                </a:r>
              </a:p>
              <a:p>
                <a:r>
                  <a:rPr lang="en-US" sz="2000">
                    <a:solidFill>
                      <a:schemeClr val="bg1"/>
                    </a:solidFill>
                  </a:rPr>
                  <a:t>The sign of the terms </a:t>
                </a:r>
                <a:r>
                  <a:rPr lang="en-US" sz="2000" i="1">
                    <a:solidFill>
                      <a:schemeClr val="bg1"/>
                    </a:solidFill>
                  </a:rPr>
                  <a:t>alternate</a:t>
                </a:r>
                <a:r>
                  <a:rPr lang="en-US" sz="2000">
                    <a:solidFill>
                      <a:schemeClr val="bg1"/>
                    </a:solidFill>
                  </a:rPr>
                  <a:t>.</a:t>
                </a:r>
              </a:p>
              <a:p>
                <a:r>
                  <a:rPr lang="en-US" sz="2000">
                    <a:solidFill>
                      <a:schemeClr val="bg1"/>
                    </a:solidFill>
                  </a:rPr>
                  <a:t>Before computing </a:t>
                </a:r>
                <a14:m>
                  <m:oMath xmlns:m="http://schemas.openxmlformats.org/officeDocument/2006/math">
                    <m:r>
                      <m:rPr>
                        <m:sty m:val="p"/>
                      </m:rPr>
                      <a:rPr lang="en-US" sz="2000" b="0" i="0">
                        <a:solidFill>
                          <a:schemeClr val="bg1"/>
                        </a:solidFill>
                        <a:latin typeface="Cambria Math" panose="02040503050406030204" pitchFamily="18" charset="0"/>
                      </a:rPr>
                      <m:t>sin</m:t>
                    </m:r>
                    <m:r>
                      <a:rPr lang="en-US" sz="2000" b="0" i="1">
                        <a:solidFill>
                          <a:schemeClr val="bg1"/>
                        </a:solidFill>
                        <a:latin typeface="Cambria Math" panose="02040503050406030204" pitchFamily="18" charset="0"/>
                      </a:rPr>
                      <m:t>⁡(</m:t>
                    </m:r>
                    <m:r>
                      <a:rPr lang="en-US" sz="2000" b="0" i="1">
                        <a:solidFill>
                          <a:schemeClr val="bg1"/>
                        </a:solidFill>
                        <a:latin typeface="Cambria Math" panose="02040503050406030204" pitchFamily="18" charset="0"/>
                      </a:rPr>
                      <m:t>𝑥</m:t>
                    </m:r>
                    <m:r>
                      <a:rPr lang="en-US" sz="2000" b="0" i="1">
                        <a:solidFill>
                          <a:schemeClr val="bg1"/>
                        </a:solidFill>
                        <a:latin typeface="Cambria Math" panose="02040503050406030204" pitchFamily="18" charset="0"/>
                      </a:rPr>
                      <m:t>)</m:t>
                    </m:r>
                  </m:oMath>
                </a14:m>
                <a:r>
                  <a:rPr lang="en-US" sz="2000">
                    <a:solidFill>
                      <a:schemeClr val="bg1"/>
                    </a:solidFill>
                  </a:rPr>
                  <a:t> do not forget to remove extra factors of </a:t>
                </a:r>
                <a14:m>
                  <m:oMath xmlns:m="http://schemas.openxmlformats.org/officeDocument/2006/math">
                    <m:r>
                      <a:rPr lang="en-US" sz="2000" b="0" i="1">
                        <a:solidFill>
                          <a:schemeClr val="bg1"/>
                        </a:solidFill>
                        <a:latin typeface="Cambria Math" panose="02040503050406030204" pitchFamily="18" charset="0"/>
                      </a:rPr>
                      <m:t>2</m:t>
                    </m:r>
                    <m:r>
                      <a:rPr lang="en-US" sz="2000" b="0" i="1">
                        <a:solidFill>
                          <a:schemeClr val="bg1"/>
                        </a:solidFill>
                        <a:latin typeface="Cambria Math" panose="02040503050406030204" pitchFamily="18" charset="0"/>
                      </a:rPr>
                      <m:t>𝜋</m:t>
                    </m:r>
                  </m:oMath>
                </a14:m>
                <a:r>
                  <a:rPr lang="en-US" sz="2000">
                    <a:solidFill>
                      <a:schemeClr val="bg1"/>
                    </a:solidFill>
                  </a:rPr>
                  <a:t>.</a:t>
                </a:r>
              </a:p>
              <a:p>
                <a:r>
                  <a:rPr lang="en-US" sz="2000">
                    <a:solidFill>
                      <a:schemeClr val="bg1"/>
                    </a:solidFill>
                  </a:rPr>
                  <a:t>How many terms do we need?</a:t>
                </a:r>
              </a:p>
            </p:txBody>
          </p:sp>
        </mc:Choice>
        <mc:Fallback xmlns="">
          <p:sp>
            <p:nvSpPr>
              <p:cNvPr id="10" name="Content Placeholder 9">
                <a:extLst>
                  <a:ext uri="{FF2B5EF4-FFF2-40B4-BE49-F238E27FC236}">
                    <a16:creationId xmlns:a16="http://schemas.microsoft.com/office/drawing/2014/main" id="{B3A419D3-D138-4C1E-8BA4-8F2EB826B524}"/>
                  </a:ext>
                </a:extLst>
              </p:cNvPr>
              <p:cNvSpPr>
                <a:spLocks noGrp="1" noRot="1" noChangeAspect="1" noMove="1" noResize="1" noEditPoints="1" noAdjustHandles="1" noChangeArrowheads="1" noChangeShapeType="1" noTextEdit="1"/>
              </p:cNvSpPr>
              <p:nvPr>
                <p:ph idx="1"/>
              </p:nvPr>
            </p:nvSpPr>
            <p:spPr>
              <a:xfrm>
                <a:off x="643468" y="2638044"/>
                <a:ext cx="3363974" cy="3415622"/>
              </a:xfrm>
              <a:blipFill>
                <a:blip r:embed="rId2"/>
                <a:stretch>
                  <a:fillRect l="-1504" t="-1852" r="-1504"/>
                </a:stretch>
              </a:blipFill>
            </p:spPr>
            <p:txBody>
              <a:bodyPr/>
              <a:lstStyle/>
              <a:p>
                <a:r>
                  <a:rPr lang="en-US">
                    <a:noFill/>
                  </a:rPr>
                  <a:t> </a:t>
                </a:r>
              </a:p>
            </p:txBody>
          </p:sp>
        </mc:Fallback>
      </mc:AlternateContent>
      <p:pic>
        <p:nvPicPr>
          <p:cNvPr id="8" name="Content Placeholder 4" descr="A close up of a clock&#10;&#10;Description automatically generated">
            <a:extLst>
              <a:ext uri="{FF2B5EF4-FFF2-40B4-BE49-F238E27FC236}">
                <a16:creationId xmlns:a16="http://schemas.microsoft.com/office/drawing/2014/main" id="{FB40FDFD-1768-C646-8119-B215882E67FD}"/>
              </a:ext>
            </a:extLst>
          </p:cNvPr>
          <p:cNvPicPr>
            <a:picLocks noChangeAspect="1"/>
          </p:cNvPicPr>
          <p:nvPr/>
        </p:nvPicPr>
        <p:blipFill>
          <a:blip r:embed="rId3"/>
          <a:stretch>
            <a:fillRect/>
          </a:stretch>
        </p:blipFill>
        <p:spPr>
          <a:xfrm>
            <a:off x="4739861" y="2066163"/>
            <a:ext cx="7317244" cy="2725673"/>
          </a:xfrm>
          <a:prstGeom prst="rect">
            <a:avLst/>
          </a:prstGeom>
        </p:spPr>
      </p:pic>
      <p:sp>
        <p:nvSpPr>
          <p:cNvPr id="3" name="Footer Placeholder 2">
            <a:extLst>
              <a:ext uri="{FF2B5EF4-FFF2-40B4-BE49-F238E27FC236}">
                <a16:creationId xmlns:a16="http://schemas.microsoft.com/office/drawing/2014/main" id="{8436F47B-342F-DC46-BA80-7C52BFFECAC7}"/>
              </a:ext>
            </a:extLst>
          </p:cNvPr>
          <p:cNvSpPr>
            <a:spLocks noGrp="1"/>
          </p:cNvSpPr>
          <p:nvPr>
            <p:ph type="ftr" sz="quarter" idx="11"/>
          </p:nvPr>
        </p:nvSpPr>
        <p:spPr>
          <a:xfrm>
            <a:off x="5297762" y="6495248"/>
            <a:ext cx="4579768" cy="365125"/>
          </a:xfrm>
        </p:spPr>
        <p:txBody>
          <a:bodyPr>
            <a:normAutofit/>
          </a:bodyPr>
          <a:lstStyle/>
          <a:p>
            <a:pPr algn="l">
              <a:spcAft>
                <a:spcPts val="600"/>
              </a:spcAft>
            </a:pPr>
            <a:r>
              <a:rPr lang="en-US">
                <a:solidFill>
                  <a:schemeClr val="tx1">
                    <a:alpha val="80000"/>
                  </a:schemeClr>
                </a:solidFill>
              </a:rPr>
              <a:t>© 2021 Darrell Long</a:t>
            </a:r>
          </a:p>
        </p:txBody>
      </p:sp>
      <p:sp>
        <p:nvSpPr>
          <p:cNvPr id="4" name="Slide Number Placeholder 3">
            <a:extLst>
              <a:ext uri="{FF2B5EF4-FFF2-40B4-BE49-F238E27FC236}">
                <a16:creationId xmlns:a16="http://schemas.microsoft.com/office/drawing/2014/main" id="{8F075758-10D5-A749-86D3-AF22A5FCBC10}"/>
              </a:ext>
            </a:extLst>
          </p:cNvPr>
          <p:cNvSpPr>
            <a:spLocks noGrp="1"/>
          </p:cNvSpPr>
          <p:nvPr>
            <p:ph type="sldNum" sz="quarter" idx="12"/>
          </p:nvPr>
        </p:nvSpPr>
        <p:spPr>
          <a:xfrm>
            <a:off x="10289512" y="6495248"/>
            <a:ext cx="1064287" cy="365125"/>
          </a:xfrm>
        </p:spPr>
        <p:txBody>
          <a:bodyPr>
            <a:normAutofit/>
          </a:bodyPr>
          <a:lstStyle/>
          <a:p>
            <a:pPr>
              <a:spcAft>
                <a:spcPts val="600"/>
              </a:spcAft>
            </a:pPr>
            <a:fld id="{A007D034-B69E-A742-8D96-D676D6BE536A}" type="slidenum">
              <a:rPr lang="en-US">
                <a:solidFill>
                  <a:schemeClr val="tx1">
                    <a:alpha val="80000"/>
                  </a:schemeClr>
                </a:solidFill>
              </a:rPr>
              <a:pPr>
                <a:spcAft>
                  <a:spcPts val="600"/>
                </a:spcAft>
              </a:pPr>
              <a:t>11</a:t>
            </a:fld>
            <a:endParaRPr lang="en-US">
              <a:solidFill>
                <a:schemeClr val="tx1">
                  <a:alpha val="80000"/>
                </a:schemeClr>
              </a:solidFill>
            </a:endParaRPr>
          </a:p>
        </p:txBody>
      </p:sp>
      <p:sp>
        <p:nvSpPr>
          <p:cNvPr id="5" name="Date Placeholder 4">
            <a:extLst>
              <a:ext uri="{FF2B5EF4-FFF2-40B4-BE49-F238E27FC236}">
                <a16:creationId xmlns:a16="http://schemas.microsoft.com/office/drawing/2014/main" id="{1B4BDEFC-DA6D-6E47-97B2-83DBB5E3C2FF}"/>
              </a:ext>
            </a:extLst>
          </p:cNvPr>
          <p:cNvSpPr>
            <a:spLocks noGrp="1"/>
          </p:cNvSpPr>
          <p:nvPr>
            <p:ph type="dt" sz="half" idx="10"/>
          </p:nvPr>
        </p:nvSpPr>
        <p:spPr/>
        <p:txBody>
          <a:bodyPr/>
          <a:lstStyle/>
          <a:p>
            <a:fld id="{AB847C91-9C23-D84C-90A7-B5057AEBEC95}" type="datetime3">
              <a:rPr lang="en-US" smtClean="0"/>
              <a:t>30 January 2021</a:t>
            </a:fld>
            <a:endParaRPr lang="en-US"/>
          </a:p>
        </p:txBody>
      </p:sp>
    </p:spTree>
    <p:extLst>
      <p:ext uri="{BB962C8B-B14F-4D97-AF65-F5344CB8AC3E}">
        <p14:creationId xmlns:p14="http://schemas.microsoft.com/office/powerpoint/2010/main" val="4326858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7450C15-4219-2B40-9B36-4B4A0F497DCB}"/>
              </a:ext>
            </a:extLst>
          </p:cNvPr>
          <p:cNvSpPr>
            <a:spLocks noGrp="1"/>
          </p:cNvSpPr>
          <p:nvPr>
            <p:ph type="title"/>
          </p:nvPr>
        </p:nvSpPr>
        <p:spPr>
          <a:xfrm>
            <a:off x="6513788" y="365125"/>
            <a:ext cx="4840010" cy="1807305"/>
          </a:xfrm>
        </p:spPr>
        <p:txBody>
          <a:bodyPr>
            <a:normAutofit/>
          </a:bodyPr>
          <a:lstStyle/>
          <a:p>
            <a:r>
              <a:rPr lang="en-US" dirty="0" err="1"/>
              <a:t>Padé</a:t>
            </a:r>
            <a:r>
              <a:rPr lang="en-US" dirty="0"/>
              <a:t> Approximants</a:t>
            </a:r>
          </a:p>
        </p:txBody>
      </p:sp>
      <p:pic>
        <p:nvPicPr>
          <p:cNvPr id="7" name="Picture 6" descr="A black and white photo of a person&#10;&#10;Description automatically generated">
            <a:extLst>
              <a:ext uri="{FF2B5EF4-FFF2-40B4-BE49-F238E27FC236}">
                <a16:creationId xmlns:a16="http://schemas.microsoft.com/office/drawing/2014/main" id="{6E8A8DA1-36D3-454C-B609-4457AC31872C}"/>
              </a:ext>
            </a:extLst>
          </p:cNvPr>
          <p:cNvPicPr>
            <a:picLocks noChangeAspect="1"/>
          </p:cNvPicPr>
          <p:nvPr/>
        </p:nvPicPr>
        <p:blipFill rotWithShape="1">
          <a:blip r:embed="rId2"/>
          <a:srcRect l="1176"/>
          <a:stretch/>
        </p:blipFill>
        <p:spPr>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D9FD0B0-0525-BE41-84D3-245A84DC9A41}"/>
                  </a:ext>
                </a:extLst>
              </p:cNvPr>
              <p:cNvSpPr>
                <a:spLocks noGrp="1"/>
              </p:cNvSpPr>
              <p:nvPr>
                <p:ph idx="1"/>
              </p:nvPr>
            </p:nvSpPr>
            <p:spPr>
              <a:xfrm>
                <a:off x="6513788" y="2333297"/>
                <a:ext cx="4840010" cy="3843666"/>
              </a:xfrm>
            </p:spPr>
            <p:txBody>
              <a:bodyPr>
                <a:normAutofit/>
              </a:bodyPr>
              <a:lstStyle/>
              <a:p>
                <a:pPr marL="0" indent="0">
                  <a:buNone/>
                </a:pPr>
                <a:r>
                  <a:rPr lang="en-US" sz="1400" dirty="0">
                    <a:latin typeface="Cambria Math" panose="02040503050406030204" pitchFamily="18" charset="0"/>
                  </a:rPr>
                  <a:t>A </a:t>
                </a:r>
                <a:r>
                  <a:rPr lang="en-US" sz="1400" i="1" dirty="0" err="1">
                    <a:latin typeface="Cambria Math" panose="02040503050406030204" pitchFamily="18" charset="0"/>
                  </a:rPr>
                  <a:t>Padé</a:t>
                </a:r>
                <a:r>
                  <a:rPr lang="en-US" sz="1400" i="1" dirty="0">
                    <a:latin typeface="Cambria Math" panose="02040503050406030204" pitchFamily="18" charset="0"/>
                  </a:rPr>
                  <a:t> Approximant </a:t>
                </a:r>
                <a:r>
                  <a:rPr lang="en-US" sz="1400" dirty="0">
                    <a:latin typeface="Cambria Math" panose="02040503050406030204" pitchFamily="18" charset="0"/>
                  </a:rPr>
                  <a:t>is the ratio of two polynomials that correspond to a series but is easier to compute and fit better around the center.</a:t>
                </a:r>
              </a:p>
              <a:p>
                <a:pPr marL="0" indent="0">
                  <a:buNone/>
                </a:pPr>
                <a:r>
                  <a:rPr lang="en-US" sz="1400" dirty="0">
                    <a:latin typeface="Cambria Math" panose="02040503050406030204" pitchFamily="18" charset="0"/>
                  </a:rPr>
                  <a:t>A </a:t>
                </a:r>
                <a14:m>
                  <m:oMath xmlns:m="http://schemas.openxmlformats.org/officeDocument/2006/math">
                    <m:r>
                      <a:rPr lang="en-US" sz="1400" b="0" i="1">
                        <a:latin typeface="Cambria Math" panose="02040503050406030204" pitchFamily="18" charset="0"/>
                      </a:rPr>
                      <m:t>15</m:t>
                    </m:r>
                  </m:oMath>
                </a14:m>
                <a:r>
                  <a:rPr lang="en-US" sz="1400" dirty="0">
                    <a:latin typeface="Cambria Math" panose="02040503050406030204" pitchFamily="18" charset="0"/>
                  </a:rPr>
                  <a:t> term Taylor series results in the </a:t>
                </a:r>
                <a:r>
                  <a:rPr lang="en-US" sz="1400" dirty="0" err="1">
                    <a:latin typeface="Cambria Math" panose="02040503050406030204" pitchFamily="18" charset="0"/>
                  </a:rPr>
                  <a:t>Padé</a:t>
                </a:r>
                <a:r>
                  <a:rPr lang="en-US" sz="1400" dirty="0">
                    <a:latin typeface="Cambria Math" panose="02040503050406030204" pitchFamily="18" charset="0"/>
                  </a:rPr>
                  <a:t> approximant:</a:t>
                </a:r>
              </a:p>
              <a:p>
                <a14:m>
                  <m:oMath xmlns:m="http://schemas.openxmlformats.org/officeDocument/2006/math">
                    <m:r>
                      <a:rPr lang="en-US" sz="1400" b="0" i="1">
                        <a:latin typeface="Cambria Math" panose="02040503050406030204" pitchFamily="18" charset="0"/>
                      </a:rPr>
                      <m:t>𝑝</m:t>
                    </m:r>
                    <m:d>
                      <m:dPr>
                        <m:ctrlPr>
                          <a:rPr lang="en-US" sz="1400" b="0" i="1">
                            <a:latin typeface="Cambria Math" panose="02040503050406030204" pitchFamily="18" charset="0"/>
                          </a:rPr>
                        </m:ctrlPr>
                      </m:dPr>
                      <m:e>
                        <m:r>
                          <a:rPr lang="en-US" sz="1400" b="0" i="1">
                            <a:latin typeface="Cambria Math" panose="02040503050406030204" pitchFamily="18" charset="0"/>
                          </a:rPr>
                          <m:t>𝑥</m:t>
                        </m:r>
                      </m:e>
                    </m:d>
                    <m:r>
                      <a:rPr lang="en-US" sz="1400" b="0" i="1">
                        <a:latin typeface="Cambria Math" panose="02040503050406030204" pitchFamily="18" charset="0"/>
                      </a:rPr>
                      <m:t>=−</m:t>
                    </m:r>
                    <m:r>
                      <a:rPr lang="en-US" sz="1400" i="1">
                        <a:latin typeface="Cambria Math" panose="02040503050406030204" pitchFamily="18" charset="0"/>
                      </a:rPr>
                      <m:t>72</m:t>
                    </m:r>
                    <m:r>
                      <a:rPr lang="en-US" sz="1400" i="1">
                        <a:latin typeface="Cambria Math" panose="02040503050406030204" pitchFamily="18" charset="0"/>
                      </a:rPr>
                      <m:t>𝑥</m:t>
                    </m:r>
                    <m:r>
                      <a:rPr lang="en-US" sz="1400" i="1">
                        <a:latin typeface="Cambria Math" panose="02040503050406030204" pitchFamily="18" charset="0"/>
                      </a:rPr>
                      <m:t> (62077121</m:t>
                    </m:r>
                    <m:sSup>
                      <m:sSupPr>
                        <m:ctrlPr>
                          <a:rPr lang="en-US" sz="1400" i="1">
                            <a:latin typeface="Cambria Math" panose="02040503050406030204" pitchFamily="18" charset="0"/>
                          </a:rPr>
                        </m:ctrlPr>
                      </m:sSupPr>
                      <m:e>
                        <m:r>
                          <a:rPr lang="en-US" sz="1400" i="1">
                            <a:latin typeface="Cambria Math" panose="02040503050406030204" pitchFamily="18" charset="0"/>
                          </a:rPr>
                          <m:t>𝑥</m:t>
                        </m:r>
                      </m:e>
                      <m:sup>
                        <m:r>
                          <a:rPr lang="en-US" sz="1400" i="1">
                            <a:latin typeface="Cambria Math" panose="02040503050406030204" pitchFamily="18" charset="0"/>
                          </a:rPr>
                          <m:t>6</m:t>
                        </m:r>
                      </m:sup>
                    </m:sSup>
                    <m:r>
                      <a:rPr lang="en-US" sz="1400" b="0" i="1">
                        <a:latin typeface="Cambria Math" panose="02040503050406030204" pitchFamily="18" charset="0"/>
                      </a:rPr>
                      <m:t>− </m:t>
                    </m:r>
                    <m:r>
                      <a:rPr lang="en-US" sz="1400" i="1">
                        <a:latin typeface="Cambria Math" panose="02040503050406030204" pitchFamily="18" charset="0"/>
                      </a:rPr>
                      <m:t>7479608290</m:t>
                    </m:r>
                    <m:sSup>
                      <m:sSupPr>
                        <m:ctrlPr>
                          <a:rPr lang="en-US" sz="1400" i="1">
                            <a:latin typeface="Cambria Math" panose="02040503050406030204" pitchFamily="18" charset="0"/>
                          </a:rPr>
                        </m:ctrlPr>
                      </m:sSupPr>
                      <m:e>
                        <m:r>
                          <a:rPr lang="en-US" sz="1400" i="1">
                            <a:latin typeface="Cambria Math" panose="02040503050406030204" pitchFamily="18" charset="0"/>
                          </a:rPr>
                          <m:t>𝑥</m:t>
                        </m:r>
                      </m:e>
                      <m:sup>
                        <m:r>
                          <a:rPr lang="en-US" sz="1400" i="1">
                            <a:latin typeface="Cambria Math" panose="02040503050406030204" pitchFamily="18" charset="0"/>
                          </a:rPr>
                          <m:t>4</m:t>
                        </m:r>
                      </m:sup>
                    </m:sSup>
                    <m:r>
                      <a:rPr lang="en-US" sz="1400" b="0" i="1">
                        <a:latin typeface="Cambria Math" panose="02040503050406030204" pitchFamily="18" charset="0"/>
                      </a:rPr>
                      <m:t>+</m:t>
                    </m:r>
                    <m:r>
                      <a:rPr lang="en-US" sz="1400" i="1">
                        <a:latin typeface="Cambria Math" panose="02040503050406030204" pitchFamily="18" charset="0"/>
                      </a:rPr>
                      <m:t>242757835320</m:t>
                    </m:r>
                    <m:sSup>
                      <m:sSupPr>
                        <m:ctrlPr>
                          <a:rPr lang="en-US" sz="1400" i="1">
                            <a:latin typeface="Cambria Math" panose="02040503050406030204" pitchFamily="18" charset="0"/>
                          </a:rPr>
                        </m:ctrlPr>
                      </m:sSupPr>
                      <m:e>
                        <m:r>
                          <a:rPr lang="en-US" sz="1400" i="1">
                            <a:latin typeface="Cambria Math" panose="02040503050406030204" pitchFamily="18" charset="0"/>
                          </a:rPr>
                          <m:t>𝑥</m:t>
                        </m:r>
                      </m:e>
                      <m:sup>
                        <m:r>
                          <a:rPr lang="en-US" sz="1400" i="1">
                            <a:latin typeface="Cambria Math" panose="02040503050406030204" pitchFamily="18" charset="0"/>
                          </a:rPr>
                          <m:t>2</m:t>
                        </m:r>
                      </m:sup>
                    </m:sSup>
                    <m:r>
                      <a:rPr lang="en-US" sz="1400" b="0" i="1">
                        <a:latin typeface="Cambria Math" panose="02040503050406030204" pitchFamily="18" charset="0"/>
                      </a:rPr>
                      <m:t>−</m:t>
                    </m:r>
                    <m:r>
                      <a:rPr lang="en-US" sz="1400" i="1">
                        <a:latin typeface="Cambria Math" panose="02040503050406030204" pitchFamily="18" charset="0"/>
                      </a:rPr>
                      <m:t>1727021696400)</m:t>
                    </m:r>
                  </m:oMath>
                </a14:m>
                <a:endParaRPr lang="en-US" sz="1400" dirty="0"/>
              </a:p>
              <a:p>
                <a14:m>
                  <m:oMath xmlns:m="http://schemas.openxmlformats.org/officeDocument/2006/math">
                    <m:r>
                      <a:rPr lang="en-US" sz="1400" b="0" i="1">
                        <a:latin typeface="Cambria Math" panose="02040503050406030204" pitchFamily="18" charset="0"/>
                      </a:rPr>
                      <m:t>𝑞</m:t>
                    </m:r>
                    <m:d>
                      <m:dPr>
                        <m:ctrlPr>
                          <a:rPr lang="en-US" sz="1400" b="0" i="1">
                            <a:latin typeface="Cambria Math" panose="02040503050406030204" pitchFamily="18" charset="0"/>
                          </a:rPr>
                        </m:ctrlPr>
                      </m:dPr>
                      <m:e>
                        <m:r>
                          <a:rPr lang="en-US" sz="1400" b="0" i="1">
                            <a:latin typeface="Cambria Math" panose="02040503050406030204" pitchFamily="18" charset="0"/>
                          </a:rPr>
                          <m:t>𝑥</m:t>
                        </m:r>
                      </m:e>
                    </m:d>
                    <m:r>
                      <a:rPr lang="en-US" sz="1400" b="0" i="1">
                        <a:latin typeface="Cambria Math" panose="02040503050406030204" pitchFamily="18" charset="0"/>
                      </a:rPr>
                      <m:t>=75</m:t>
                    </m:r>
                    <m:sSup>
                      <m:sSupPr>
                        <m:ctrlPr>
                          <a:rPr lang="en-US" sz="1400" b="0" i="1">
                            <a:latin typeface="Cambria Math" panose="02040503050406030204" pitchFamily="18" charset="0"/>
                          </a:rPr>
                        </m:ctrlPr>
                      </m:sSupPr>
                      <m:e>
                        <m:r>
                          <a:rPr lang="en-US" sz="1400" b="0" i="1">
                            <a:latin typeface="Cambria Math" panose="02040503050406030204" pitchFamily="18" charset="0"/>
                          </a:rPr>
                          <m:t>𝑥</m:t>
                        </m:r>
                      </m:e>
                      <m:sup>
                        <m:r>
                          <a:rPr lang="en-US" sz="1400" b="0" i="1">
                            <a:latin typeface="Cambria Math" panose="02040503050406030204" pitchFamily="18" charset="0"/>
                          </a:rPr>
                          <m:t>4</m:t>
                        </m:r>
                      </m:sup>
                    </m:sSup>
                    <m:r>
                      <a:rPr lang="en-US" sz="1400" b="0" i="1">
                        <a:latin typeface="Cambria Math" panose="02040503050406030204" pitchFamily="18" charset="0"/>
                      </a:rPr>
                      <m:t>+5460</m:t>
                    </m:r>
                    <m:sSup>
                      <m:sSupPr>
                        <m:ctrlPr>
                          <a:rPr lang="en-US" sz="1400" b="0" i="1">
                            <a:latin typeface="Cambria Math" panose="02040503050406030204" pitchFamily="18" charset="0"/>
                          </a:rPr>
                        </m:ctrlPr>
                      </m:sSupPr>
                      <m:e>
                        <m:r>
                          <a:rPr lang="en-US" sz="1400" b="0" i="1">
                            <a:latin typeface="Cambria Math" panose="02040503050406030204" pitchFamily="18" charset="0"/>
                          </a:rPr>
                          <m:t>𝑥</m:t>
                        </m:r>
                      </m:e>
                      <m:sup>
                        <m:r>
                          <a:rPr lang="en-US" sz="1400" b="0" i="1">
                            <a:latin typeface="Cambria Math" panose="02040503050406030204" pitchFamily="18" charset="0"/>
                          </a:rPr>
                          <m:t>2</m:t>
                        </m:r>
                      </m:sup>
                    </m:sSup>
                    <m:r>
                      <a:rPr lang="en-US" sz="1400" b="0" i="1">
                        <a:latin typeface="Cambria Math" panose="02040503050406030204" pitchFamily="18" charset="0"/>
                      </a:rPr>
                      <m:t>+166320</m:t>
                    </m:r>
                  </m:oMath>
                </a14:m>
                <a:endParaRPr lang="en-US" sz="1400" dirty="0"/>
              </a:p>
              <a:p>
                <a14:m>
                  <m:oMath xmlns:m="http://schemas.openxmlformats.org/officeDocument/2006/math">
                    <m:func>
                      <m:funcPr>
                        <m:ctrlPr>
                          <a:rPr lang="en-US" sz="1400" b="0" i="1">
                            <a:latin typeface="Cambria Math" panose="02040503050406030204" pitchFamily="18" charset="0"/>
                          </a:rPr>
                        </m:ctrlPr>
                      </m:funcPr>
                      <m:fName>
                        <m:r>
                          <m:rPr>
                            <m:sty m:val="p"/>
                          </m:rPr>
                          <a:rPr lang="en-US" sz="1400" b="0" i="0">
                            <a:latin typeface="Cambria Math" panose="02040503050406030204" pitchFamily="18" charset="0"/>
                          </a:rPr>
                          <m:t>sin</m:t>
                        </m:r>
                      </m:fName>
                      <m:e>
                        <m:d>
                          <m:dPr>
                            <m:ctrlPr>
                              <a:rPr lang="en-US" sz="1400" b="0" i="1">
                                <a:latin typeface="Cambria Math" panose="02040503050406030204" pitchFamily="18" charset="0"/>
                              </a:rPr>
                            </m:ctrlPr>
                          </m:dPr>
                          <m:e>
                            <m:r>
                              <a:rPr lang="en-US" sz="1400" b="0" i="1">
                                <a:latin typeface="Cambria Math" panose="02040503050406030204" pitchFamily="18" charset="0"/>
                              </a:rPr>
                              <m:t>𝑥</m:t>
                            </m:r>
                          </m:e>
                        </m:d>
                      </m:e>
                    </m:func>
                    <m:r>
                      <a:rPr lang="en-US" sz="1400" b="0" i="1">
                        <a:latin typeface="Cambria Math" panose="02040503050406030204" pitchFamily="18" charset="0"/>
                        <a:ea typeface="Cambria Math" panose="02040503050406030204" pitchFamily="18" charset="0"/>
                      </a:rPr>
                      <m:t>≈</m:t>
                    </m:r>
                    <m:f>
                      <m:fPr>
                        <m:ctrlPr>
                          <a:rPr lang="en-US" sz="1400" b="0" i="1">
                            <a:latin typeface="Cambria Math" panose="02040503050406030204" pitchFamily="18" charset="0"/>
                            <a:ea typeface="Cambria Math" panose="02040503050406030204" pitchFamily="18" charset="0"/>
                          </a:rPr>
                        </m:ctrlPr>
                      </m:fPr>
                      <m:num>
                        <m:r>
                          <a:rPr lang="en-US" sz="1400" b="0" i="1">
                            <a:latin typeface="Cambria Math" panose="02040503050406030204" pitchFamily="18" charset="0"/>
                            <a:ea typeface="Cambria Math" panose="02040503050406030204" pitchFamily="18" charset="0"/>
                          </a:rPr>
                          <m:t>𝑝</m:t>
                        </m:r>
                        <m:d>
                          <m:dPr>
                            <m:ctrlPr>
                              <a:rPr lang="en-US" sz="1400" b="0" i="1">
                                <a:latin typeface="Cambria Math" panose="02040503050406030204" pitchFamily="18" charset="0"/>
                                <a:ea typeface="Cambria Math" panose="02040503050406030204" pitchFamily="18" charset="0"/>
                              </a:rPr>
                            </m:ctrlPr>
                          </m:dPr>
                          <m:e>
                            <m:r>
                              <a:rPr lang="en-US" sz="1400" b="0" i="1">
                                <a:latin typeface="Cambria Math" panose="02040503050406030204" pitchFamily="18" charset="0"/>
                                <a:ea typeface="Cambria Math" panose="02040503050406030204" pitchFamily="18" charset="0"/>
                              </a:rPr>
                              <m:t>𝑥</m:t>
                            </m:r>
                          </m:e>
                        </m:d>
                      </m:num>
                      <m:den>
                        <m:r>
                          <a:rPr lang="en-US" sz="1400" b="0" i="1">
                            <a:latin typeface="Cambria Math" panose="02040503050406030204" pitchFamily="18" charset="0"/>
                            <a:ea typeface="Cambria Math" panose="02040503050406030204" pitchFamily="18" charset="0"/>
                          </a:rPr>
                          <m:t>𝑞</m:t>
                        </m:r>
                        <m:d>
                          <m:dPr>
                            <m:ctrlPr>
                              <a:rPr lang="en-US" sz="1400" b="0" i="1">
                                <a:latin typeface="Cambria Math" panose="02040503050406030204" pitchFamily="18" charset="0"/>
                                <a:ea typeface="Cambria Math" panose="02040503050406030204" pitchFamily="18" charset="0"/>
                              </a:rPr>
                            </m:ctrlPr>
                          </m:dPr>
                          <m:e>
                            <m:r>
                              <a:rPr lang="en-US" sz="1400" b="0" i="1">
                                <a:latin typeface="Cambria Math" panose="02040503050406030204" pitchFamily="18" charset="0"/>
                                <a:ea typeface="Cambria Math" panose="02040503050406030204" pitchFamily="18" charset="0"/>
                              </a:rPr>
                              <m:t>𝑥</m:t>
                            </m:r>
                          </m:e>
                        </m:d>
                      </m:den>
                    </m:f>
                  </m:oMath>
                </a14:m>
                <a:endParaRPr lang="en-US" sz="1400" b="0" dirty="0">
                  <a:ea typeface="Cambria Math" panose="02040503050406030204" pitchFamily="18" charset="0"/>
                </a:endParaRPr>
              </a:p>
              <a:p>
                <a:endParaRPr lang="en-US" sz="1400" dirty="0"/>
              </a:p>
              <a:p>
                <a:r>
                  <a:rPr lang="en-US" sz="1400" dirty="0"/>
                  <a:t>How do you find them?</a:t>
                </a:r>
              </a:p>
              <a:p>
                <a:pPr lvl="1"/>
                <a:r>
                  <a:rPr lang="en-US" sz="1400" dirty="0"/>
                  <a:t>Take a course on numerical methods.</a:t>
                </a:r>
              </a:p>
              <a:p>
                <a:pPr lvl="1"/>
                <a:r>
                  <a:rPr lang="en-US" sz="1400" dirty="0"/>
                  <a:t>Look them up in old books.</a:t>
                </a:r>
              </a:p>
            </p:txBody>
          </p:sp>
        </mc:Choice>
        <mc:Fallback xmlns="">
          <p:sp>
            <p:nvSpPr>
              <p:cNvPr id="3" name="Content Placeholder 2">
                <a:extLst>
                  <a:ext uri="{FF2B5EF4-FFF2-40B4-BE49-F238E27FC236}">
                    <a16:creationId xmlns:a16="http://schemas.microsoft.com/office/drawing/2014/main" id="{DD9FD0B0-0525-BE41-84D3-245A84DC9A41}"/>
                  </a:ext>
                </a:extLst>
              </p:cNvPr>
              <p:cNvSpPr>
                <a:spLocks noGrp="1" noRot="1" noChangeAspect="1" noMove="1" noResize="1" noEditPoints="1" noAdjustHandles="1" noChangeArrowheads="1" noChangeShapeType="1" noTextEdit="1"/>
              </p:cNvSpPr>
              <p:nvPr>
                <p:ph idx="1"/>
              </p:nvPr>
            </p:nvSpPr>
            <p:spPr>
              <a:xfrm>
                <a:off x="6513788" y="2333297"/>
                <a:ext cx="4840010" cy="3843666"/>
              </a:xfrm>
              <a:blipFill>
                <a:blip r:embed="rId3"/>
                <a:stretch>
                  <a:fillRect l="-525" t="-987"/>
                </a:stretch>
              </a:blipFill>
            </p:spPr>
            <p:txBody>
              <a:bodyPr/>
              <a:lstStyle/>
              <a:p>
                <a:r>
                  <a:rPr lang="en-US">
                    <a:noFill/>
                  </a:rPr>
                  <a:t> </a:t>
                </a:r>
              </a:p>
            </p:txBody>
          </p:sp>
        </mc:Fallback>
      </mc:AlternateContent>
      <p:sp>
        <p:nvSpPr>
          <p:cNvPr id="6" name="Date Placeholder 5">
            <a:extLst>
              <a:ext uri="{FF2B5EF4-FFF2-40B4-BE49-F238E27FC236}">
                <a16:creationId xmlns:a16="http://schemas.microsoft.com/office/drawing/2014/main" id="{95AF932B-FCB1-4642-9171-2CC50FF2CAD6}"/>
              </a:ext>
            </a:extLst>
          </p:cNvPr>
          <p:cNvSpPr>
            <a:spLocks noGrp="1"/>
          </p:cNvSpPr>
          <p:nvPr>
            <p:ph type="dt" sz="half" idx="10"/>
          </p:nvPr>
        </p:nvSpPr>
        <p:spPr>
          <a:xfrm>
            <a:off x="838200" y="6356350"/>
            <a:ext cx="2743200" cy="365125"/>
          </a:xfrm>
        </p:spPr>
        <p:txBody>
          <a:bodyPr>
            <a:normAutofit/>
          </a:bodyPr>
          <a:lstStyle/>
          <a:p>
            <a:pPr>
              <a:spcAft>
                <a:spcPts val="600"/>
              </a:spcAft>
            </a:pPr>
            <a:fld id="{9C43697D-06BE-154E-AA9F-3764308F3795}" type="datetime3">
              <a:rPr lang="en-US">
                <a:solidFill>
                  <a:srgbClr val="FFFFFF"/>
                </a:solidFill>
              </a:rPr>
              <a:pPr>
                <a:spcAft>
                  <a:spcPts val="600"/>
                </a:spcAft>
              </a:pPr>
              <a:t>30 January 2021</a:t>
            </a:fld>
            <a:endParaRPr lang="en-US">
              <a:solidFill>
                <a:srgbClr val="FFFFFF"/>
              </a:solidFill>
            </a:endParaRPr>
          </a:p>
        </p:txBody>
      </p:sp>
      <p:sp>
        <p:nvSpPr>
          <p:cNvPr id="4" name="Footer Placeholder 3">
            <a:extLst>
              <a:ext uri="{FF2B5EF4-FFF2-40B4-BE49-F238E27FC236}">
                <a16:creationId xmlns:a16="http://schemas.microsoft.com/office/drawing/2014/main" id="{EAB67C55-C150-2444-969C-CE41F6CBC016}"/>
              </a:ext>
            </a:extLst>
          </p:cNvPr>
          <p:cNvSpPr>
            <a:spLocks noGrp="1"/>
          </p:cNvSpPr>
          <p:nvPr>
            <p:ph type="ftr" sz="quarter" idx="11"/>
          </p:nvPr>
        </p:nvSpPr>
        <p:spPr>
          <a:xfrm>
            <a:off x="4038600" y="6356350"/>
            <a:ext cx="4114800" cy="365125"/>
          </a:xfrm>
        </p:spPr>
        <p:txBody>
          <a:bodyPr>
            <a:normAutofit/>
          </a:bodyPr>
          <a:lstStyle/>
          <a:p>
            <a:pPr>
              <a:spcAft>
                <a:spcPts val="600"/>
              </a:spcAft>
            </a:pPr>
            <a:r>
              <a:rPr lang="en-US"/>
              <a:t>© 2021 Darrell Long</a:t>
            </a:r>
          </a:p>
        </p:txBody>
      </p:sp>
      <p:sp>
        <p:nvSpPr>
          <p:cNvPr id="5" name="Slide Number Placeholder 4">
            <a:extLst>
              <a:ext uri="{FF2B5EF4-FFF2-40B4-BE49-F238E27FC236}">
                <a16:creationId xmlns:a16="http://schemas.microsoft.com/office/drawing/2014/main" id="{9DF19BFE-3EA5-4C45-9D41-0F6811D7EBDB}"/>
              </a:ext>
            </a:extLst>
          </p:cNvPr>
          <p:cNvSpPr>
            <a:spLocks noGrp="1"/>
          </p:cNvSpPr>
          <p:nvPr>
            <p:ph type="sldNum" sz="quarter" idx="12"/>
          </p:nvPr>
        </p:nvSpPr>
        <p:spPr>
          <a:xfrm>
            <a:off x="8610600" y="6356350"/>
            <a:ext cx="2743200" cy="365125"/>
          </a:xfrm>
        </p:spPr>
        <p:txBody>
          <a:bodyPr>
            <a:normAutofit/>
          </a:bodyPr>
          <a:lstStyle/>
          <a:p>
            <a:pPr>
              <a:spcAft>
                <a:spcPts val="600"/>
              </a:spcAft>
            </a:pPr>
            <a:fld id="{A007D034-B69E-A742-8D96-D676D6BE536A}" type="slidenum">
              <a:rPr lang="en-US" smtClean="0"/>
              <a:pPr>
                <a:spcAft>
                  <a:spcPts val="600"/>
                </a:spcAft>
              </a:pPr>
              <a:t>12</a:t>
            </a:fld>
            <a:endParaRPr lang="en-US"/>
          </a:p>
        </p:txBody>
      </p:sp>
      <p:sp>
        <p:nvSpPr>
          <p:cNvPr id="8" name="TextBox 7">
            <a:extLst>
              <a:ext uri="{FF2B5EF4-FFF2-40B4-BE49-F238E27FC236}">
                <a16:creationId xmlns:a16="http://schemas.microsoft.com/office/drawing/2014/main" id="{1A93BA16-DC39-5341-81F4-9EC70FB78989}"/>
              </a:ext>
            </a:extLst>
          </p:cNvPr>
          <p:cNvSpPr txBox="1"/>
          <p:nvPr/>
        </p:nvSpPr>
        <p:spPr>
          <a:xfrm>
            <a:off x="4166463" y="5999357"/>
            <a:ext cx="1304692" cy="367990"/>
          </a:xfrm>
          <a:prstGeom prst="rect">
            <a:avLst/>
          </a:prstGeom>
          <a:noFill/>
        </p:spPr>
        <p:txBody>
          <a:bodyPr wrap="square" rtlCol="0">
            <a:spAutoFit/>
          </a:bodyPr>
          <a:lstStyle/>
          <a:p>
            <a:pPr>
              <a:spcAft>
                <a:spcPts val="600"/>
              </a:spcAft>
            </a:pPr>
            <a:r>
              <a:rPr lang="en-US" dirty="0"/>
              <a:t>Henri </a:t>
            </a:r>
            <a:r>
              <a:rPr lang="en-US" dirty="0" err="1"/>
              <a:t>Padé</a:t>
            </a:r>
            <a:endParaRPr lang="en-US" dirty="0"/>
          </a:p>
        </p:txBody>
      </p:sp>
    </p:spTree>
    <p:extLst>
      <p:ext uri="{BB962C8B-B14F-4D97-AF65-F5344CB8AC3E}">
        <p14:creationId xmlns:p14="http://schemas.microsoft.com/office/powerpoint/2010/main" val="19714810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4">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52BCE74-5DD5-7347-8FAF-6C1E809DACCB}"/>
              </a:ext>
            </a:extLst>
          </p:cNvPr>
          <p:cNvSpPr>
            <a:spLocks noGrp="1"/>
          </p:cNvSpPr>
          <p:nvPr>
            <p:ph type="title"/>
          </p:nvPr>
        </p:nvSpPr>
        <p:spPr>
          <a:xfrm>
            <a:off x="838200" y="963877"/>
            <a:ext cx="3494362" cy="4930246"/>
          </a:xfrm>
        </p:spPr>
        <p:txBody>
          <a:bodyPr>
            <a:normAutofit/>
          </a:bodyPr>
          <a:lstStyle/>
          <a:p>
            <a:pPr algn="r"/>
            <a:r>
              <a:rPr lang="en-US" dirty="0">
                <a:solidFill>
                  <a:schemeClr val="accent1"/>
                </a:solidFill>
              </a:rPr>
              <a:t>What happens if the series converges too slowly?</a:t>
            </a:r>
          </a:p>
        </p:txBody>
      </p:sp>
      <p:cxnSp>
        <p:nvCxnSpPr>
          <p:cNvPr id="17" name="Straight Connector 16">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3942497-AA38-0A42-B657-4A8B0FAD5992}"/>
                  </a:ext>
                </a:extLst>
              </p:cNvPr>
              <p:cNvSpPr>
                <a:spLocks noGrp="1"/>
              </p:cNvSpPr>
              <p:nvPr>
                <p:ph idx="1"/>
              </p:nvPr>
            </p:nvSpPr>
            <p:spPr>
              <a:xfrm>
                <a:off x="4976031" y="963877"/>
                <a:ext cx="6377769" cy="4930246"/>
              </a:xfrm>
            </p:spPr>
            <p:txBody>
              <a:bodyPr anchor="ctr">
                <a:normAutofit/>
              </a:bodyPr>
              <a:lstStyle/>
              <a:p>
                <a:r>
                  <a:rPr lang="en-US" sz="2400" dirty="0"/>
                  <a:t>Here is the series for </a:t>
                </a:r>
                <a14:m>
                  <m:oMath xmlns:m="http://schemas.openxmlformats.org/officeDocument/2006/math">
                    <m:r>
                      <m:rPr>
                        <m:sty m:val="p"/>
                      </m:rPr>
                      <a:rPr lang="en-US" sz="2400" b="0" i="0">
                        <a:latin typeface="Cambria Math" panose="02040503050406030204" pitchFamily="18" charset="0"/>
                      </a:rPr>
                      <m:t>log</m:t>
                    </m:r>
                    <m:r>
                      <a:rPr lang="en-US" sz="2400" b="0" i="1">
                        <a:latin typeface="Cambria Math" panose="02040503050406030204" pitchFamily="18" charset="0"/>
                      </a:rPr>
                      <m:t>⁡(</m:t>
                    </m:r>
                    <m:r>
                      <a:rPr lang="en-US" sz="2400" b="0" i="1">
                        <a:latin typeface="Cambria Math" panose="02040503050406030204" pitchFamily="18" charset="0"/>
                      </a:rPr>
                      <m:t>𝑥</m:t>
                    </m:r>
                    <m:r>
                      <a:rPr lang="en-US" sz="2400" b="0" i="1">
                        <a:latin typeface="Cambria Math" panose="02040503050406030204" pitchFamily="18" charset="0"/>
                      </a:rPr>
                      <m:t>+1)</m:t>
                    </m:r>
                  </m:oMath>
                </a14:m>
                <a:r>
                  <a:rPr lang="en-US" sz="2400" dirty="0"/>
                  <a:t>:</a:t>
                </a:r>
              </a:p>
              <a:p>
                <a:pPr lvl="1"/>
                <a14:m>
                  <m:oMath xmlns:m="http://schemas.openxmlformats.org/officeDocument/2006/math">
                    <m:r>
                      <a:rPr lang="en-US" sz="1800" b="0" i="1" smtClean="0">
                        <a:latin typeface="Cambria Math" panose="02040503050406030204" pitchFamily="18" charset="0"/>
                      </a:rPr>
                      <m:t>𝑥</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𝑥</m:t>
                            </m:r>
                          </m:e>
                          <m:sup>
                            <m:r>
                              <a:rPr lang="en-US" sz="1800" b="0" i="1" smtClean="0">
                                <a:latin typeface="Cambria Math" panose="02040503050406030204" pitchFamily="18" charset="0"/>
                              </a:rPr>
                              <m:t>2</m:t>
                            </m:r>
                          </m:sup>
                        </m:sSup>
                      </m:num>
                      <m:den>
                        <m:r>
                          <a:rPr lang="en-US" sz="1800" b="0" i="1" smtClean="0">
                            <a:latin typeface="Cambria Math" panose="02040503050406030204" pitchFamily="18" charset="0"/>
                          </a:rPr>
                          <m:t>2</m:t>
                        </m:r>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𝑥</m:t>
                            </m:r>
                          </m:e>
                          <m:sup>
                            <m:r>
                              <a:rPr lang="en-US" sz="1800" b="0" i="1" smtClean="0">
                                <a:latin typeface="Cambria Math" panose="02040503050406030204" pitchFamily="18" charset="0"/>
                              </a:rPr>
                              <m:t>3</m:t>
                            </m:r>
                          </m:sup>
                        </m:sSup>
                      </m:num>
                      <m:den>
                        <m:r>
                          <a:rPr lang="en-US" sz="1800" b="0" i="1" smtClean="0">
                            <a:latin typeface="Cambria Math" panose="02040503050406030204" pitchFamily="18" charset="0"/>
                          </a:rPr>
                          <m:t>3</m:t>
                        </m:r>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𝑥</m:t>
                            </m:r>
                          </m:e>
                          <m:sup>
                            <m:r>
                              <a:rPr lang="en-US" sz="1800" b="0" i="1" smtClean="0">
                                <a:latin typeface="Cambria Math" panose="02040503050406030204" pitchFamily="18" charset="0"/>
                              </a:rPr>
                              <m:t>4</m:t>
                            </m:r>
                          </m:sup>
                        </m:sSup>
                      </m:num>
                      <m:den>
                        <m:r>
                          <a:rPr lang="en-US" sz="1800" b="0" i="1" smtClean="0">
                            <a:latin typeface="Cambria Math" panose="02040503050406030204" pitchFamily="18" charset="0"/>
                          </a:rPr>
                          <m:t>4</m:t>
                        </m:r>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𝑥</m:t>
                            </m:r>
                          </m:e>
                          <m:sup>
                            <m:r>
                              <a:rPr lang="en-US" sz="1800" b="0" i="1" smtClean="0">
                                <a:latin typeface="Cambria Math" panose="02040503050406030204" pitchFamily="18" charset="0"/>
                              </a:rPr>
                              <m:t>5</m:t>
                            </m:r>
                          </m:sup>
                        </m:sSup>
                      </m:num>
                      <m:den>
                        <m:r>
                          <a:rPr lang="en-US" sz="1800" b="0" i="1" smtClean="0">
                            <a:latin typeface="Cambria Math" panose="02040503050406030204" pitchFamily="18" charset="0"/>
                          </a:rPr>
                          <m:t>5</m:t>
                        </m:r>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𝑥</m:t>
                            </m:r>
                          </m:e>
                          <m:sup>
                            <m:r>
                              <a:rPr lang="en-US" sz="1800" b="0" i="1" smtClean="0">
                                <a:latin typeface="Cambria Math" panose="02040503050406030204" pitchFamily="18" charset="0"/>
                              </a:rPr>
                              <m:t>6</m:t>
                            </m:r>
                          </m:sup>
                        </m:sSup>
                      </m:num>
                      <m:den>
                        <m:r>
                          <a:rPr lang="en-US" sz="1800" b="0" i="1" smtClean="0">
                            <a:latin typeface="Cambria Math" panose="02040503050406030204" pitchFamily="18" charset="0"/>
                          </a:rPr>
                          <m:t>6</m:t>
                        </m:r>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𝑥</m:t>
                            </m:r>
                          </m:e>
                          <m:sup>
                            <m:r>
                              <a:rPr lang="en-US" sz="1800" b="0" i="1" smtClean="0">
                                <a:latin typeface="Cambria Math" panose="02040503050406030204" pitchFamily="18" charset="0"/>
                              </a:rPr>
                              <m:t>7</m:t>
                            </m:r>
                          </m:sup>
                        </m:sSup>
                      </m:num>
                      <m:den>
                        <m:r>
                          <a:rPr lang="en-US" sz="1800" b="0" i="1" smtClean="0">
                            <a:latin typeface="Cambria Math" panose="02040503050406030204" pitchFamily="18" charset="0"/>
                          </a:rPr>
                          <m:t>7</m:t>
                        </m:r>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𝑥</m:t>
                            </m:r>
                          </m:e>
                          <m:sup>
                            <m:r>
                              <a:rPr lang="en-US" sz="1800" b="0" i="1" smtClean="0">
                                <a:latin typeface="Cambria Math" panose="02040503050406030204" pitchFamily="18" charset="0"/>
                              </a:rPr>
                              <m:t>8</m:t>
                            </m:r>
                          </m:sup>
                        </m:sSup>
                      </m:num>
                      <m:den>
                        <m:r>
                          <a:rPr lang="en-US" sz="1800" b="0" i="1" smtClean="0">
                            <a:latin typeface="Cambria Math" panose="02040503050406030204" pitchFamily="18" charset="0"/>
                          </a:rPr>
                          <m:t>8</m:t>
                        </m:r>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𝑥</m:t>
                            </m:r>
                          </m:e>
                          <m:sup>
                            <m:r>
                              <a:rPr lang="en-US" sz="1800" b="0" i="1" smtClean="0">
                                <a:latin typeface="Cambria Math" panose="02040503050406030204" pitchFamily="18" charset="0"/>
                              </a:rPr>
                              <m:t>9</m:t>
                            </m:r>
                          </m:sup>
                        </m:sSup>
                      </m:num>
                      <m:den>
                        <m:r>
                          <a:rPr lang="en-US" sz="1800" b="0" i="1" smtClean="0">
                            <a:latin typeface="Cambria Math" panose="02040503050406030204" pitchFamily="18" charset="0"/>
                          </a:rPr>
                          <m:t>9</m:t>
                        </m:r>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𝑥</m:t>
                            </m:r>
                          </m:e>
                          <m:sup>
                            <m:r>
                              <a:rPr lang="en-US" sz="1800" b="0" i="1" smtClean="0">
                                <a:latin typeface="Cambria Math" panose="02040503050406030204" pitchFamily="18" charset="0"/>
                              </a:rPr>
                              <m:t>10</m:t>
                            </m:r>
                          </m:sup>
                        </m:sSup>
                      </m:num>
                      <m:den>
                        <m:r>
                          <a:rPr lang="en-US" sz="1800" b="0" i="1" smtClean="0">
                            <a:latin typeface="Cambria Math" panose="02040503050406030204" pitchFamily="18" charset="0"/>
                          </a:rPr>
                          <m:t>10</m:t>
                        </m:r>
                      </m:den>
                    </m:f>
                    <m:r>
                      <a:rPr lang="en-US" sz="1800" b="0" i="1" smtClean="0">
                        <a:latin typeface="Cambria Math" panose="02040503050406030204" pitchFamily="18" charset="0"/>
                      </a:rPr>
                      <m:t>+</m:t>
                    </m:r>
                    <m:r>
                      <a:rPr lang="en-US" sz="1800" b="0" i="1" smtClean="0">
                        <a:latin typeface="Cambria Math" panose="02040503050406030204" pitchFamily="18" charset="0"/>
                      </a:rPr>
                      <m:t>𝑂</m:t>
                    </m:r>
                    <m:r>
                      <a:rPr lang="en-US" sz="1800" b="0" i="1" smtClean="0">
                        <a:latin typeface="Cambria Math" panose="02040503050406030204" pitchFamily="18" charset="0"/>
                      </a:rPr>
                      <m:t>(</m:t>
                    </m:r>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𝑥</m:t>
                        </m:r>
                      </m:e>
                      <m:sup>
                        <m:r>
                          <a:rPr lang="en-US" sz="1800" b="0" i="1" smtClean="0">
                            <a:latin typeface="Cambria Math" panose="02040503050406030204" pitchFamily="18" charset="0"/>
                          </a:rPr>
                          <m:t>11</m:t>
                        </m:r>
                      </m:sup>
                    </m:sSup>
                    <m:r>
                      <a:rPr lang="en-US" sz="1800" b="0" i="1" smtClean="0">
                        <a:latin typeface="Cambria Math" panose="02040503050406030204" pitchFamily="18" charset="0"/>
                      </a:rPr>
                      <m:t>)</m:t>
                    </m:r>
                  </m:oMath>
                </a14:m>
                <a:endParaRPr lang="en-US" sz="1800" dirty="0"/>
              </a:p>
              <a:p>
                <a:r>
                  <a:rPr lang="en-US" sz="2000" dirty="0"/>
                  <a:t>It converges </a:t>
                </a:r>
                <a:r>
                  <a:rPr lang="en-US" sz="2000" i="1" dirty="0"/>
                  <a:t>very</a:t>
                </a:r>
                <a:r>
                  <a:rPr lang="en-US" sz="2000" dirty="0"/>
                  <a:t> slowly unless </a:t>
                </a:r>
                <a14:m>
                  <m:oMath xmlns:m="http://schemas.openxmlformats.org/officeDocument/2006/math">
                    <m:r>
                      <a:rPr lang="en-US" sz="2000" i="1">
                        <a:latin typeface="Cambria Math" panose="02040503050406030204" pitchFamily="18" charset="0"/>
                      </a:rPr>
                      <m:t>𝑥</m:t>
                    </m:r>
                  </m:oMath>
                </a14:m>
                <a:r>
                  <a:rPr lang="en-US" sz="2000" dirty="0"/>
                  <a:t> is close to </a:t>
                </a:r>
                <a14:m>
                  <m:oMath xmlns:m="http://schemas.openxmlformats.org/officeDocument/2006/math">
                    <m:r>
                      <a:rPr lang="en-US" sz="2000" b="0" i="0" smtClean="0">
                        <a:latin typeface="Cambria Math" panose="02040503050406030204" pitchFamily="18" charset="0"/>
                      </a:rPr>
                      <m:t>0</m:t>
                    </m:r>
                  </m:oMath>
                </a14:m>
                <a:r>
                  <a:rPr lang="en-US" sz="2000" dirty="0"/>
                  <a:t>.</a:t>
                </a:r>
              </a:p>
              <a:p>
                <a:pPr lvl="1"/>
                <a:r>
                  <a:rPr lang="en-US" sz="1600" dirty="0"/>
                  <a:t>Just look at the denominator!</a:t>
                </a:r>
              </a:p>
              <a:p>
                <a:r>
                  <a:rPr lang="en-US" sz="2000" dirty="0"/>
                  <a:t>We can do a little algebra, and remember that:</a:t>
                </a:r>
              </a:p>
              <a:p>
                <a:pPr lvl="1"/>
                <a14:m>
                  <m:oMath xmlns:m="http://schemas.openxmlformats.org/officeDocument/2006/math">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log</m:t>
                        </m:r>
                      </m:fName>
                      <m:e>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𝑥</m:t>
                            </m:r>
                          </m:e>
                        </m:d>
                      </m:e>
                    </m:func>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log</m:t>
                        </m:r>
                      </m:fName>
                      <m:e>
                        <m:d>
                          <m:dPr>
                            <m:ctrlPr>
                              <a:rPr lang="en-US" sz="2000" b="0" i="1" smtClean="0">
                                <a:latin typeface="Cambria Math" panose="02040503050406030204" pitchFamily="18" charset="0"/>
                              </a:rPr>
                            </m:ctrlPr>
                          </m:dPr>
                          <m:e>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𝑥</m:t>
                                </m:r>
                              </m:den>
                            </m:f>
                          </m:e>
                        </m:d>
                      </m:e>
                    </m:func>
                    <m:r>
                      <a:rPr lang="en-US" sz="2000" b="0" i="1" smtClean="0">
                        <a:latin typeface="Cambria Math" panose="02040503050406030204" pitchFamily="18" charset="0"/>
                      </a:rPr>
                      <m:t>, </m:t>
                    </m:r>
                  </m:oMath>
                </a14:m>
                <a:r>
                  <a:rPr lang="en-US" sz="2000" dirty="0"/>
                  <a:t>for </a:t>
                </a:r>
                <a14:m>
                  <m:oMath xmlns:m="http://schemas.openxmlformats.org/officeDocument/2006/math">
                    <m:r>
                      <a:rPr lang="en-US" sz="2000" b="0" i="1" smtClean="0">
                        <a:latin typeface="Cambria Math" panose="02040503050406030204" pitchFamily="18" charset="0"/>
                      </a:rPr>
                      <m:t>𝑥</m:t>
                    </m:r>
                    <m:r>
                      <a:rPr lang="en-US" sz="2000" b="0" i="1" smtClean="0">
                        <a:latin typeface="Cambria Math" panose="02040503050406030204" pitchFamily="18" charset="0"/>
                      </a:rPr>
                      <m:t>&gt;0</m:t>
                    </m:r>
                  </m:oMath>
                </a14:m>
                <a:r>
                  <a:rPr lang="en-US" sz="2000" dirty="0"/>
                  <a:t>.</a:t>
                </a:r>
              </a:p>
              <a:p>
                <a:r>
                  <a:rPr lang="en-US" sz="2000" dirty="0"/>
                  <a:t>But still, it will converge far too slowly. What can we do?</a:t>
                </a:r>
              </a:p>
              <a:p>
                <a:r>
                  <a:rPr lang="en-US" sz="2000" dirty="0"/>
                  <a:t>We recall that </a:t>
                </a:r>
                <a14:m>
                  <m:oMath xmlns:m="http://schemas.openxmlformats.org/officeDocument/2006/math">
                    <m:r>
                      <a:rPr lang="en-US" sz="2000" b="0" i="1" smtClean="0">
                        <a:latin typeface="Cambria Math" panose="02040503050406030204" pitchFamily="18" charset="0"/>
                      </a:rPr>
                      <m:t>𝑥</m:t>
                    </m:r>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log</m:t>
                        </m:r>
                      </m:fName>
                      <m:e>
                        <m:d>
                          <m:dPr>
                            <m:ctrlPr>
                              <a:rPr lang="en-US" sz="2000" b="0" i="1" smtClean="0">
                                <a:latin typeface="Cambria Math" panose="02040503050406030204" pitchFamily="18" charset="0"/>
                              </a:rPr>
                            </m:ctrlPr>
                          </m:dPr>
                          <m:e>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𝑥</m:t>
                                </m:r>
                              </m:sup>
                            </m:sSup>
                          </m:e>
                        </m:d>
                      </m:e>
                    </m:func>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log</m:t>
                            </m:r>
                          </m:fName>
                          <m:e>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𝑥</m:t>
                                </m:r>
                              </m:e>
                            </m:d>
                          </m:e>
                        </m:func>
                      </m:sup>
                    </m:sSup>
                  </m:oMath>
                </a14:m>
                <a:endParaRPr lang="en-US" sz="2000" b="0" dirty="0"/>
              </a:p>
              <a:p>
                <a:r>
                  <a:rPr lang="en-US" sz="2000" dirty="0"/>
                  <a:t>And so, we will </a:t>
                </a:r>
                <a:r>
                  <a:rPr lang="en-US" sz="2000" i="1" dirty="0"/>
                  <a:t>invert</a:t>
                </a:r>
                <a:r>
                  <a:rPr lang="en-US" sz="2000" dirty="0"/>
                  <a:t> the exponential function!</a:t>
                </a:r>
              </a:p>
            </p:txBody>
          </p:sp>
        </mc:Choice>
        <mc:Fallback xmlns="">
          <p:sp>
            <p:nvSpPr>
              <p:cNvPr id="3" name="Content Placeholder 2">
                <a:extLst>
                  <a:ext uri="{FF2B5EF4-FFF2-40B4-BE49-F238E27FC236}">
                    <a16:creationId xmlns:a16="http://schemas.microsoft.com/office/drawing/2014/main" id="{83942497-AA38-0A42-B657-4A8B0FAD5992}"/>
                  </a:ext>
                </a:extLst>
              </p:cNvPr>
              <p:cNvSpPr>
                <a:spLocks noGrp="1" noRot="1" noChangeAspect="1" noMove="1" noResize="1" noEditPoints="1" noAdjustHandles="1" noChangeArrowheads="1" noChangeShapeType="1" noTextEdit="1"/>
              </p:cNvSpPr>
              <p:nvPr>
                <p:ph idx="1"/>
              </p:nvPr>
            </p:nvSpPr>
            <p:spPr>
              <a:xfrm>
                <a:off x="4976031" y="963877"/>
                <a:ext cx="6377769" cy="4930246"/>
              </a:xfrm>
              <a:blipFill>
                <a:blip r:embed="rId2"/>
                <a:stretch>
                  <a:fillRect l="-1190"/>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97690ECB-16F0-A045-AA28-CB6E4DFFF775}"/>
              </a:ext>
            </a:extLst>
          </p:cNvPr>
          <p:cNvSpPr>
            <a:spLocks noGrp="1"/>
          </p:cNvSpPr>
          <p:nvPr>
            <p:ph type="ftr" sz="quarter" idx="11"/>
          </p:nvPr>
        </p:nvSpPr>
        <p:spPr/>
        <p:txBody>
          <a:bodyPr/>
          <a:lstStyle/>
          <a:p>
            <a:r>
              <a:rPr lang="en-US"/>
              <a:t>© 2021 Darrell Long</a:t>
            </a:r>
          </a:p>
        </p:txBody>
      </p:sp>
      <p:sp>
        <p:nvSpPr>
          <p:cNvPr id="5" name="Slide Number Placeholder 4">
            <a:extLst>
              <a:ext uri="{FF2B5EF4-FFF2-40B4-BE49-F238E27FC236}">
                <a16:creationId xmlns:a16="http://schemas.microsoft.com/office/drawing/2014/main" id="{58A84D09-4381-C447-A794-0CA29E8C7758}"/>
              </a:ext>
            </a:extLst>
          </p:cNvPr>
          <p:cNvSpPr>
            <a:spLocks noGrp="1"/>
          </p:cNvSpPr>
          <p:nvPr>
            <p:ph type="sldNum" sz="quarter" idx="12"/>
          </p:nvPr>
        </p:nvSpPr>
        <p:spPr/>
        <p:txBody>
          <a:bodyPr/>
          <a:lstStyle/>
          <a:p>
            <a:fld id="{A007D034-B69E-A742-8D96-D676D6BE536A}" type="slidenum">
              <a:rPr lang="en-US" smtClean="0"/>
              <a:t>13</a:t>
            </a:fld>
            <a:endParaRPr lang="en-US"/>
          </a:p>
        </p:txBody>
      </p:sp>
      <p:sp>
        <p:nvSpPr>
          <p:cNvPr id="6" name="Date Placeholder 5">
            <a:extLst>
              <a:ext uri="{FF2B5EF4-FFF2-40B4-BE49-F238E27FC236}">
                <a16:creationId xmlns:a16="http://schemas.microsoft.com/office/drawing/2014/main" id="{99291F95-E1DF-4441-8190-D60783CE1268}"/>
              </a:ext>
            </a:extLst>
          </p:cNvPr>
          <p:cNvSpPr>
            <a:spLocks noGrp="1"/>
          </p:cNvSpPr>
          <p:nvPr>
            <p:ph type="dt" sz="half" idx="10"/>
          </p:nvPr>
        </p:nvSpPr>
        <p:spPr/>
        <p:txBody>
          <a:bodyPr/>
          <a:lstStyle/>
          <a:p>
            <a:fld id="{F12078D7-98C1-304E-A0CC-34E3C121FFBB}" type="datetime3">
              <a:rPr lang="en-US" smtClean="0"/>
              <a:t>30 January 2021</a:t>
            </a:fld>
            <a:endParaRPr lang="en-US"/>
          </a:p>
        </p:txBody>
      </p:sp>
    </p:spTree>
    <p:extLst>
      <p:ext uri="{BB962C8B-B14F-4D97-AF65-F5344CB8AC3E}">
        <p14:creationId xmlns:p14="http://schemas.microsoft.com/office/powerpoint/2010/main" val="27443777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5582EB-75C4-4947-A965-E0144C067D20}"/>
              </a:ext>
            </a:extLst>
          </p:cNvPr>
          <p:cNvSpPr>
            <a:spLocks noGrp="1"/>
          </p:cNvSpPr>
          <p:nvPr>
            <p:ph type="title"/>
          </p:nvPr>
        </p:nvSpPr>
        <p:spPr>
          <a:xfrm>
            <a:off x="4965430" y="629268"/>
            <a:ext cx="6586491" cy="1286160"/>
          </a:xfrm>
        </p:spPr>
        <p:txBody>
          <a:bodyPr anchor="b">
            <a:normAutofit/>
          </a:bodyPr>
          <a:lstStyle/>
          <a:p>
            <a:r>
              <a:rPr lang="en-US" dirty="0"/>
              <a:t>Inverting a Function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87B39CA-4FE3-B44E-918B-D3A96D6CFFD1}"/>
                  </a:ext>
                </a:extLst>
              </p:cNvPr>
              <p:cNvSpPr>
                <a:spLocks noGrp="1"/>
              </p:cNvSpPr>
              <p:nvPr>
                <p:ph idx="1"/>
              </p:nvPr>
            </p:nvSpPr>
            <p:spPr>
              <a:xfrm>
                <a:off x="4965431" y="2438400"/>
                <a:ext cx="6586489" cy="3785419"/>
              </a:xfrm>
            </p:spPr>
            <p:txBody>
              <a:bodyPr>
                <a:normAutofit lnSpcReduction="10000"/>
              </a:bodyPr>
              <a:lstStyle/>
              <a:p>
                <a:r>
                  <a:rPr lang="en-US" sz="2000" dirty="0"/>
                  <a:t>One of the simplest functions that give us trouble is square root (</a:t>
                </a:r>
                <a14:m>
                  <m:oMath xmlns:m="http://schemas.openxmlformats.org/officeDocument/2006/math">
                    <m:rad>
                      <m:radPr>
                        <m:degHide m:val="on"/>
                        <m:ctrlPr>
                          <a:rPr lang="en-US" sz="2000" i="1">
                            <a:latin typeface="Cambria Math" panose="02040503050406030204" pitchFamily="18" charset="0"/>
                          </a:rPr>
                        </m:ctrlPr>
                      </m:radPr>
                      <m:deg/>
                      <m:e>
                        <m:r>
                          <a:rPr lang="en-US" sz="2000" b="0" i="1" smtClean="0">
                            <a:latin typeface="Cambria Math" panose="02040503050406030204" pitchFamily="18" charset="0"/>
                          </a:rPr>
                          <m:t>𝑥</m:t>
                        </m:r>
                      </m:e>
                    </m:rad>
                  </m:oMath>
                </a14:m>
                <a:r>
                  <a:rPr lang="en-US" sz="2000" dirty="0"/>
                  <a:t>).</a:t>
                </a:r>
              </a:p>
              <a:p>
                <a:r>
                  <a:rPr lang="en-US" sz="2000" dirty="0"/>
                  <a:t>We can’t really expand a Taylor series for </a:t>
                </a:r>
                <a14:m>
                  <m:oMath xmlns:m="http://schemas.openxmlformats.org/officeDocument/2006/math">
                    <m:sSup>
                      <m:sSupPr>
                        <m:ctrlPr>
                          <a:rPr lang="en-US" sz="2000" i="1">
                            <a:latin typeface="Cambria Math" panose="02040503050406030204" pitchFamily="18" charset="0"/>
                          </a:rPr>
                        </m:ctrlPr>
                      </m:sSupPr>
                      <m:e>
                        <m:r>
                          <a:rPr lang="en-US" sz="2000" b="0" i="1">
                            <a:latin typeface="Cambria Math" panose="02040503050406030204" pitchFamily="18" charset="0"/>
                          </a:rPr>
                          <m:t>𝑥</m:t>
                        </m:r>
                      </m:e>
                      <m:sup>
                        <m:f>
                          <m:fPr>
                            <m:ctrlPr>
                              <a:rPr lang="en-US" sz="2000" i="1">
                                <a:latin typeface="Cambria Math" panose="02040503050406030204" pitchFamily="18" charset="0"/>
                              </a:rPr>
                            </m:ctrlPr>
                          </m:fPr>
                          <m:num>
                            <m:r>
                              <a:rPr lang="en-US" sz="2000" b="0" i="1">
                                <a:latin typeface="Cambria Math" panose="02040503050406030204" pitchFamily="18" charset="0"/>
                              </a:rPr>
                              <m:t>1</m:t>
                            </m:r>
                          </m:num>
                          <m:den>
                            <m:r>
                              <a:rPr lang="en-US" sz="2000" b="0" i="1">
                                <a:latin typeface="Cambria Math" panose="02040503050406030204" pitchFamily="18" charset="0"/>
                              </a:rPr>
                              <m:t>𝑘</m:t>
                            </m:r>
                          </m:den>
                        </m:f>
                      </m:sup>
                    </m:sSup>
                    <m:r>
                      <a:rPr lang="en-US" sz="2000" b="0" i="1">
                        <a:latin typeface="Cambria Math" panose="02040503050406030204" pitchFamily="18" charset="0"/>
                      </a:rPr>
                      <m:t>=</m:t>
                    </m:r>
                    <m:rad>
                      <m:radPr>
                        <m:ctrlPr>
                          <a:rPr lang="en-US" sz="2000" b="0" i="1">
                            <a:latin typeface="Cambria Math" panose="02040503050406030204" pitchFamily="18" charset="0"/>
                          </a:rPr>
                        </m:ctrlPr>
                      </m:radPr>
                      <m:deg>
                        <m:r>
                          <m:rPr>
                            <m:brk m:alnAt="7"/>
                          </m:rPr>
                          <a:rPr lang="en-US" sz="2000" b="0" i="1">
                            <a:latin typeface="Cambria Math" panose="02040503050406030204" pitchFamily="18" charset="0"/>
                          </a:rPr>
                          <m:t>𝑘</m:t>
                        </m:r>
                      </m:deg>
                      <m:e>
                        <m:r>
                          <a:rPr lang="en-US" sz="2000" b="0" i="1">
                            <a:latin typeface="Cambria Math" panose="02040503050406030204" pitchFamily="18" charset="0"/>
                          </a:rPr>
                          <m:t>𝑥</m:t>
                        </m:r>
                      </m:e>
                    </m:rad>
                  </m:oMath>
                </a14:m>
                <a:r>
                  <a:rPr lang="en-US" sz="2000" dirty="0"/>
                  <a:t> since it only has one term.</a:t>
                </a:r>
              </a:p>
              <a:p>
                <a:r>
                  <a:rPr lang="en-US" sz="2000" dirty="0"/>
                  <a:t>So, what do we do?</a:t>
                </a:r>
              </a:p>
              <a:p>
                <a:r>
                  <a:rPr lang="en-US" sz="2000" dirty="0"/>
                  <a:t>We could search for it… using binary search.</a:t>
                </a:r>
              </a:p>
              <a:p>
                <a:pPr lvl="1"/>
                <a:r>
                  <a:rPr lang="en-US" sz="1600" dirty="0"/>
                  <a:t>Why can we do that? The solutions are </a:t>
                </a:r>
                <a:r>
                  <a:rPr lang="en-US" sz="1600" i="1" dirty="0"/>
                  <a:t>monotonic</a:t>
                </a:r>
                <a:r>
                  <a:rPr lang="en-US" sz="1600" dirty="0"/>
                  <a:t>.</a:t>
                </a:r>
              </a:p>
              <a:p>
                <a:r>
                  <a:rPr lang="en-US" sz="2000" dirty="0"/>
                  <a:t>Can we do better? </a:t>
                </a:r>
              </a:p>
              <a:p>
                <a:pPr lvl="1"/>
                <a:r>
                  <a:rPr lang="en-US" sz="2000" dirty="0"/>
                  <a:t>Yes, we can. But first you need an apple to fall on your head.</a:t>
                </a:r>
              </a:p>
              <a:p>
                <a:r>
                  <a:rPr lang="en-US" sz="2000" dirty="0"/>
                  <a:t>What is the inverse? Recall that </a:t>
                </a:r>
                <a14:m>
                  <m:oMath xmlns:m="http://schemas.openxmlformats.org/officeDocument/2006/math">
                    <m:rad>
                      <m:radPr>
                        <m:degHide m:val="on"/>
                        <m:ctrlPr>
                          <a:rPr lang="en-US" sz="2000" b="0" i="1" smtClean="0">
                            <a:latin typeface="Cambria Math" panose="02040503050406030204" pitchFamily="18" charset="0"/>
                          </a:rPr>
                        </m:ctrlPr>
                      </m:radPr>
                      <m:deg/>
                      <m:e>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𝑥</m:t>
                            </m:r>
                          </m:e>
                          <m:sup>
                            <m:r>
                              <a:rPr lang="en-US" sz="2000" b="0" i="1" smtClean="0">
                                <a:latin typeface="Cambria Math" panose="02040503050406030204" pitchFamily="18" charset="0"/>
                              </a:rPr>
                              <m:t>2</m:t>
                            </m:r>
                          </m:sup>
                        </m:sSup>
                      </m:e>
                    </m:rad>
                    <m:r>
                      <a:rPr lang="en-US" sz="2000" b="0" i="1" smtClean="0">
                        <a:latin typeface="Cambria Math" panose="02040503050406030204" pitchFamily="18" charset="0"/>
                      </a:rPr>
                      <m:t>=</m:t>
                    </m:r>
                    <m:r>
                      <a:rPr lang="en-US" sz="2000" b="0" i="1" smtClean="0">
                        <a:latin typeface="Cambria Math" panose="02040503050406030204" pitchFamily="18" charset="0"/>
                      </a:rPr>
                      <m:t>𝑥</m:t>
                    </m:r>
                    <m:r>
                      <a:rPr lang="en-US" sz="2000" b="0" i="1" smtClean="0">
                        <a:latin typeface="Cambria Math" panose="02040503050406030204" pitchFamily="18" charset="0"/>
                      </a:rPr>
                      <m:t> .</m:t>
                    </m:r>
                  </m:oMath>
                </a14:m>
                <a:endParaRPr lang="en-US" sz="2000" dirty="0"/>
              </a:p>
            </p:txBody>
          </p:sp>
        </mc:Choice>
        <mc:Fallback xmlns="">
          <p:sp>
            <p:nvSpPr>
              <p:cNvPr id="3" name="Content Placeholder 2">
                <a:extLst>
                  <a:ext uri="{FF2B5EF4-FFF2-40B4-BE49-F238E27FC236}">
                    <a16:creationId xmlns:a16="http://schemas.microsoft.com/office/drawing/2014/main" id="{787B39CA-4FE3-B44E-918B-D3A96D6CFFD1}"/>
                  </a:ext>
                </a:extLst>
              </p:cNvPr>
              <p:cNvSpPr>
                <a:spLocks noGrp="1" noRot="1" noChangeAspect="1" noMove="1" noResize="1" noEditPoints="1" noAdjustHandles="1" noChangeArrowheads="1" noChangeShapeType="1" noTextEdit="1"/>
              </p:cNvSpPr>
              <p:nvPr>
                <p:ph idx="1"/>
              </p:nvPr>
            </p:nvSpPr>
            <p:spPr>
              <a:xfrm>
                <a:off x="4965431" y="2438400"/>
                <a:ext cx="6586489" cy="3785419"/>
              </a:xfrm>
              <a:blipFill>
                <a:blip r:embed="rId2"/>
                <a:stretch>
                  <a:fillRect l="-963" t="-2676" r="-385"/>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C2F82793-ED99-2B47-992A-2415BC0D228E}"/>
              </a:ext>
            </a:extLst>
          </p:cNvPr>
          <p:cNvSpPr>
            <a:spLocks noGrp="1"/>
          </p:cNvSpPr>
          <p:nvPr>
            <p:ph type="dt" sz="half" idx="10"/>
          </p:nvPr>
        </p:nvSpPr>
        <p:spPr>
          <a:xfrm>
            <a:off x="838200" y="6356350"/>
            <a:ext cx="2049855" cy="365125"/>
          </a:xfrm>
        </p:spPr>
        <p:txBody>
          <a:bodyPr>
            <a:normAutofit/>
          </a:bodyPr>
          <a:lstStyle/>
          <a:p>
            <a:pPr>
              <a:spcAft>
                <a:spcPts val="600"/>
              </a:spcAft>
            </a:pPr>
            <a:fld id="{0ECAE437-0C14-E845-8767-8D7F1D6726D8}" type="datetime3">
              <a:rPr lang="en-US" smtClean="0">
                <a:solidFill>
                  <a:srgbClr val="FFFFFF"/>
                </a:solidFill>
              </a:rPr>
              <a:t>30 January 2021</a:t>
            </a:fld>
            <a:endParaRPr lang="en-US">
              <a:solidFill>
                <a:srgbClr val="FFFFFF"/>
              </a:solidFill>
            </a:endParaRPr>
          </a:p>
        </p:txBody>
      </p:sp>
      <p:pic>
        <p:nvPicPr>
          <p:cNvPr id="8" name="Picture 7" descr="A picture containing diagram&#10;&#10;Description automatically generated">
            <a:extLst>
              <a:ext uri="{FF2B5EF4-FFF2-40B4-BE49-F238E27FC236}">
                <a16:creationId xmlns:a16="http://schemas.microsoft.com/office/drawing/2014/main" id="{341DE86D-4EDB-BC44-9916-A4FF9305D988}"/>
              </a:ext>
            </a:extLst>
          </p:cNvPr>
          <p:cNvPicPr>
            <a:picLocks noChangeAspect="1"/>
          </p:cNvPicPr>
          <p:nvPr/>
        </p:nvPicPr>
        <p:blipFill rotWithShape="1">
          <a:blip r:embed="rId3"/>
          <a:srcRect r="5463"/>
          <a:stretch/>
        </p:blipFill>
        <p:spPr>
          <a:xfrm>
            <a:off x="20" y="10"/>
            <a:ext cx="4635571" cy="6857990"/>
          </a:xfrm>
          <a:prstGeom prst="rect">
            <a:avLst/>
          </a:prstGeom>
          <a:effectLst/>
        </p:spPr>
      </p:pic>
      <p:cxnSp>
        <p:nvCxnSpPr>
          <p:cNvPr id="13" name="Straight Connector 12">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D27963"/>
            </a:solidFill>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7C20CBAE-CDB6-3740-984A-364E00FC0717}"/>
              </a:ext>
            </a:extLst>
          </p:cNvPr>
          <p:cNvSpPr>
            <a:spLocks noGrp="1"/>
          </p:cNvSpPr>
          <p:nvPr>
            <p:ph type="ftr" sz="quarter" idx="11"/>
          </p:nvPr>
        </p:nvSpPr>
        <p:spPr>
          <a:xfrm>
            <a:off x="4965430" y="6356350"/>
            <a:ext cx="4139134" cy="365125"/>
          </a:xfrm>
        </p:spPr>
        <p:txBody>
          <a:bodyPr>
            <a:normAutofit/>
          </a:bodyPr>
          <a:lstStyle/>
          <a:p>
            <a:pPr algn="l">
              <a:spcAft>
                <a:spcPts val="600"/>
              </a:spcAft>
            </a:pPr>
            <a:r>
              <a:rPr lang="en-US"/>
              <a:t>© 2021 Darrell Long</a:t>
            </a:r>
          </a:p>
        </p:txBody>
      </p:sp>
      <p:sp>
        <p:nvSpPr>
          <p:cNvPr id="6" name="Slide Number Placeholder 5">
            <a:extLst>
              <a:ext uri="{FF2B5EF4-FFF2-40B4-BE49-F238E27FC236}">
                <a16:creationId xmlns:a16="http://schemas.microsoft.com/office/drawing/2014/main" id="{7F7E90CD-A9DD-D84E-A91A-3979DE1F8C34}"/>
              </a:ext>
            </a:extLst>
          </p:cNvPr>
          <p:cNvSpPr>
            <a:spLocks noGrp="1"/>
          </p:cNvSpPr>
          <p:nvPr>
            <p:ph type="sldNum" sz="quarter" idx="12"/>
          </p:nvPr>
        </p:nvSpPr>
        <p:spPr>
          <a:xfrm>
            <a:off x="10167042" y="6356350"/>
            <a:ext cx="1186758" cy="365125"/>
          </a:xfrm>
        </p:spPr>
        <p:txBody>
          <a:bodyPr>
            <a:normAutofit/>
          </a:bodyPr>
          <a:lstStyle/>
          <a:p>
            <a:pPr>
              <a:spcAft>
                <a:spcPts val="600"/>
              </a:spcAft>
            </a:pPr>
            <a:fld id="{A007D034-B69E-A742-8D96-D676D6BE536A}" type="slidenum">
              <a:rPr lang="en-US" smtClean="0"/>
              <a:pPr>
                <a:spcAft>
                  <a:spcPts val="600"/>
                </a:spcAft>
              </a:pPr>
              <a:t>14</a:t>
            </a:fld>
            <a:endParaRPr lang="en-US"/>
          </a:p>
        </p:txBody>
      </p:sp>
    </p:spTree>
    <p:extLst>
      <p:ext uri="{BB962C8B-B14F-4D97-AF65-F5344CB8AC3E}">
        <p14:creationId xmlns:p14="http://schemas.microsoft.com/office/powerpoint/2010/main" val="22004779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E1FC7B4-E4A7-4452-B413-1A623E3A72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bg1">
              <a:alpha val="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3">
            <a:extLst>
              <a:ext uri="{FF2B5EF4-FFF2-40B4-BE49-F238E27FC236}">
                <a16:creationId xmlns:a16="http://schemas.microsoft.com/office/drawing/2014/main" id="{E0709AF0-24F0-4486-B189-BE6386BDB1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11">
            <a:extLst>
              <a:ext uri="{FF2B5EF4-FFF2-40B4-BE49-F238E27FC236}">
                <a16:creationId xmlns:a16="http://schemas.microsoft.com/office/drawing/2014/main" id="{FBE3B62F-5853-4A3C-B050-6186351A71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4188D528-546D-8646-B693-1864644652B6}"/>
                  </a:ext>
                </a:extLst>
              </p:cNvPr>
              <p:cNvSpPr>
                <a:spLocks noGrp="1"/>
              </p:cNvSpPr>
              <p:nvPr>
                <p:ph type="title"/>
              </p:nvPr>
            </p:nvSpPr>
            <p:spPr>
              <a:xfrm>
                <a:off x="833002" y="448253"/>
                <a:ext cx="10520702" cy="1325563"/>
              </a:xfrm>
            </p:spPr>
            <p:txBody>
              <a:bodyPr>
                <a:normAutofit/>
              </a:bodyPr>
              <a:lstStyle/>
              <a:p>
                <a14:m>
                  <m:oMath xmlns:m="http://schemas.openxmlformats.org/officeDocument/2006/math">
                    <m:rad>
                      <m:radPr>
                        <m:degHide m:val="on"/>
                        <m:ctrlPr>
                          <a:rPr lang="en-US" i="1" smtClean="0">
                            <a:latin typeface="Cambria Math" panose="02040503050406030204" pitchFamily="18" charset="0"/>
                          </a:rPr>
                        </m:ctrlPr>
                      </m:radPr>
                      <m:deg/>
                      <m:e>
                        <m:r>
                          <a:rPr lang="en-US" b="0" i="1" smtClean="0">
                            <a:latin typeface="Cambria Math" panose="02040503050406030204" pitchFamily="18" charset="0"/>
                          </a:rPr>
                          <m:t>𝑛</m:t>
                        </m:r>
                      </m:e>
                    </m:rad>
                  </m:oMath>
                </a14:m>
                <a:r>
                  <a:rPr lang="en-US" dirty="0"/>
                  <a:t> using a Newton Iterate</a:t>
                </a:r>
              </a:p>
            </p:txBody>
          </p:sp>
        </mc:Choice>
        <mc:Fallback xmlns="">
          <p:sp>
            <p:nvSpPr>
              <p:cNvPr id="2" name="Title 1">
                <a:extLst>
                  <a:ext uri="{FF2B5EF4-FFF2-40B4-BE49-F238E27FC236}">
                    <a16:creationId xmlns:a16="http://schemas.microsoft.com/office/drawing/2014/main" id="{4188D528-546D-8646-B693-1864644652B6}"/>
                  </a:ext>
                </a:extLst>
              </p:cNvPr>
              <p:cNvSpPr>
                <a:spLocks noGrp="1" noRot="1" noChangeAspect="1" noMove="1" noResize="1" noEditPoints="1" noAdjustHandles="1" noChangeArrowheads="1" noChangeShapeType="1" noTextEdit="1"/>
              </p:cNvSpPr>
              <p:nvPr>
                <p:ph type="title"/>
              </p:nvPr>
            </p:nvSpPr>
            <p:spPr>
              <a:xfrm>
                <a:off x="833002" y="448253"/>
                <a:ext cx="10520702" cy="1325563"/>
              </a:xfr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E9A5EE8-20D9-BF44-989A-89DE9A5A7D34}"/>
                  </a:ext>
                </a:extLst>
              </p:cNvPr>
              <p:cNvSpPr>
                <a:spLocks noGrp="1"/>
              </p:cNvSpPr>
              <p:nvPr>
                <p:ph idx="1"/>
              </p:nvPr>
            </p:nvSpPr>
            <p:spPr>
              <a:xfrm>
                <a:off x="838200" y="2191807"/>
                <a:ext cx="4936067" cy="3985155"/>
              </a:xfrm>
            </p:spPr>
            <p:txBody>
              <a:bodyPr>
                <a:normAutofit/>
              </a:bodyPr>
              <a:lstStyle/>
              <a:p>
                <a:r>
                  <a:rPr lang="en-US" sz="2000" dirty="0"/>
                  <a:t>Sir Isaac Newton comes to the rescue again.</a:t>
                </a:r>
              </a:p>
              <a:p>
                <a:r>
                  <a:rPr lang="en-US" sz="2000" dirty="0"/>
                  <a:t>We use this iterate:</a:t>
                </a:r>
              </a:p>
              <a:p>
                <a:pPr lvl="1"/>
                <a14:m>
                  <m:oMath xmlns:m="http://schemas.openxmlformats.org/officeDocument/2006/math">
                    <m:sSub>
                      <m:sSubPr>
                        <m:ctrlPr>
                          <a:rPr lang="en-US" sz="1600" b="0" i="1">
                            <a:latin typeface="Cambria Math" panose="02040503050406030204" pitchFamily="18" charset="0"/>
                          </a:rPr>
                        </m:ctrlPr>
                      </m:sSubPr>
                      <m:e>
                        <m:r>
                          <a:rPr lang="en-US" sz="1600" b="0" i="1">
                            <a:latin typeface="Cambria Math" panose="02040503050406030204" pitchFamily="18" charset="0"/>
                          </a:rPr>
                          <m:t>𝑥</m:t>
                        </m:r>
                      </m:e>
                      <m:sub>
                        <m:r>
                          <a:rPr lang="en-US" sz="1600" b="0" i="1">
                            <a:latin typeface="Cambria Math" panose="02040503050406030204" pitchFamily="18" charset="0"/>
                          </a:rPr>
                          <m:t>𝑘</m:t>
                        </m:r>
                        <m:r>
                          <a:rPr lang="en-US" sz="1600" b="0" i="1">
                            <a:latin typeface="Cambria Math" panose="02040503050406030204" pitchFamily="18" charset="0"/>
                          </a:rPr>
                          <m:t>+1</m:t>
                        </m:r>
                      </m:sub>
                    </m:sSub>
                    <m:r>
                      <a:rPr lang="en-US" sz="1600" b="0" i="1">
                        <a:latin typeface="Cambria Math" panose="02040503050406030204" pitchFamily="18" charset="0"/>
                      </a:rPr>
                      <m:t>=</m:t>
                    </m:r>
                    <m:f>
                      <m:fPr>
                        <m:ctrlPr>
                          <a:rPr lang="en-US" sz="1600" b="0" i="1">
                            <a:latin typeface="Cambria Math" panose="02040503050406030204" pitchFamily="18" charset="0"/>
                          </a:rPr>
                        </m:ctrlPr>
                      </m:fPr>
                      <m:num>
                        <m:r>
                          <a:rPr lang="en-US" sz="1600" b="0" i="1">
                            <a:latin typeface="Cambria Math" panose="02040503050406030204" pitchFamily="18" charset="0"/>
                          </a:rPr>
                          <m:t>1</m:t>
                        </m:r>
                      </m:num>
                      <m:den>
                        <m:r>
                          <a:rPr lang="en-US" sz="1600" b="0" i="1">
                            <a:latin typeface="Cambria Math" panose="02040503050406030204" pitchFamily="18" charset="0"/>
                          </a:rPr>
                          <m:t>2</m:t>
                        </m:r>
                      </m:den>
                    </m:f>
                    <m:r>
                      <a:rPr lang="en-US" sz="1600" b="0" i="1">
                        <a:latin typeface="Cambria Math" panose="02040503050406030204" pitchFamily="18" charset="0"/>
                      </a:rPr>
                      <m:t>(</m:t>
                    </m:r>
                    <m:sSub>
                      <m:sSubPr>
                        <m:ctrlPr>
                          <a:rPr lang="en-US" sz="1600" b="0" i="1">
                            <a:latin typeface="Cambria Math" panose="02040503050406030204" pitchFamily="18" charset="0"/>
                          </a:rPr>
                        </m:ctrlPr>
                      </m:sSubPr>
                      <m:e>
                        <m:r>
                          <a:rPr lang="en-US" sz="1600" b="0" i="1">
                            <a:latin typeface="Cambria Math" panose="02040503050406030204" pitchFamily="18" charset="0"/>
                          </a:rPr>
                          <m:t>𝑥</m:t>
                        </m:r>
                      </m:e>
                      <m:sub>
                        <m:r>
                          <a:rPr lang="en-US" sz="1600" b="0" i="1">
                            <a:latin typeface="Cambria Math" panose="02040503050406030204" pitchFamily="18" charset="0"/>
                          </a:rPr>
                          <m:t>𝑘</m:t>
                        </m:r>
                      </m:sub>
                    </m:sSub>
                    <m:r>
                      <a:rPr lang="en-US" sz="1600" b="0" i="1">
                        <a:latin typeface="Cambria Math" panose="02040503050406030204" pitchFamily="18" charset="0"/>
                      </a:rPr>
                      <m:t>+</m:t>
                    </m:r>
                    <m:f>
                      <m:fPr>
                        <m:ctrlPr>
                          <a:rPr lang="en-US" sz="1600" b="0" i="1">
                            <a:latin typeface="Cambria Math" panose="02040503050406030204" pitchFamily="18" charset="0"/>
                          </a:rPr>
                        </m:ctrlPr>
                      </m:fPr>
                      <m:num>
                        <m:r>
                          <a:rPr lang="en-US" sz="1600" b="0" i="1">
                            <a:latin typeface="Cambria Math" panose="02040503050406030204" pitchFamily="18" charset="0"/>
                          </a:rPr>
                          <m:t>𝑛</m:t>
                        </m:r>
                      </m:num>
                      <m:den>
                        <m:sSub>
                          <m:sSubPr>
                            <m:ctrlPr>
                              <a:rPr lang="en-US" sz="1600" b="0" i="1">
                                <a:latin typeface="Cambria Math" panose="02040503050406030204" pitchFamily="18" charset="0"/>
                              </a:rPr>
                            </m:ctrlPr>
                          </m:sSubPr>
                          <m:e>
                            <m:r>
                              <a:rPr lang="en-US" sz="1600" b="0" i="1">
                                <a:latin typeface="Cambria Math" panose="02040503050406030204" pitchFamily="18" charset="0"/>
                              </a:rPr>
                              <m:t>𝑥</m:t>
                            </m:r>
                          </m:e>
                          <m:sub>
                            <m:r>
                              <a:rPr lang="en-US" sz="1600" b="0" i="1">
                                <a:latin typeface="Cambria Math" panose="02040503050406030204" pitchFamily="18" charset="0"/>
                              </a:rPr>
                              <m:t>𝑘</m:t>
                            </m:r>
                          </m:sub>
                        </m:sSub>
                      </m:den>
                    </m:f>
                    <m:r>
                      <a:rPr lang="en-US" sz="1600" b="0" i="1">
                        <a:latin typeface="Cambria Math" panose="02040503050406030204" pitchFamily="18" charset="0"/>
                      </a:rPr>
                      <m:t>)</m:t>
                    </m:r>
                  </m:oMath>
                </a14:m>
                <a:endParaRPr lang="en-US" sz="1600" dirty="0"/>
              </a:p>
              <a:p>
                <a:r>
                  <a:rPr lang="en-US" sz="2000" dirty="0"/>
                  <a:t>As before, we iterate until the approximation is </a:t>
                </a:r>
                <a:r>
                  <a:rPr lang="en-US" sz="2000" i="1" dirty="0"/>
                  <a:t>good enough</a:t>
                </a:r>
                <a:r>
                  <a:rPr lang="en-US" sz="2000" dirty="0"/>
                  <a:t>.</a:t>
                </a:r>
              </a:p>
            </p:txBody>
          </p:sp>
        </mc:Choice>
        <mc:Fallback xmlns="">
          <p:sp>
            <p:nvSpPr>
              <p:cNvPr id="3" name="Content Placeholder 2">
                <a:extLst>
                  <a:ext uri="{FF2B5EF4-FFF2-40B4-BE49-F238E27FC236}">
                    <a16:creationId xmlns:a16="http://schemas.microsoft.com/office/drawing/2014/main" id="{EE9A5EE8-20D9-BF44-989A-89DE9A5A7D34}"/>
                  </a:ext>
                </a:extLst>
              </p:cNvPr>
              <p:cNvSpPr>
                <a:spLocks noGrp="1" noRot="1" noChangeAspect="1" noMove="1" noResize="1" noEditPoints="1" noAdjustHandles="1" noChangeArrowheads="1" noChangeShapeType="1" noTextEdit="1"/>
              </p:cNvSpPr>
              <p:nvPr>
                <p:ph idx="1"/>
              </p:nvPr>
            </p:nvSpPr>
            <p:spPr>
              <a:xfrm>
                <a:off x="838200" y="2191807"/>
                <a:ext cx="4936067" cy="3985155"/>
              </a:xfrm>
              <a:blipFill>
                <a:blip r:embed="rId3"/>
                <a:stretch>
                  <a:fillRect l="-1026" t="-1592"/>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8EB74F26-99A4-A742-B1DA-0BD6FD3E5676}"/>
              </a:ext>
            </a:extLst>
          </p:cNvPr>
          <p:cNvPicPr>
            <a:picLocks noChangeAspect="1"/>
          </p:cNvPicPr>
          <p:nvPr/>
        </p:nvPicPr>
        <p:blipFill>
          <a:blip r:embed="rId4"/>
          <a:stretch>
            <a:fillRect/>
          </a:stretch>
        </p:blipFill>
        <p:spPr>
          <a:xfrm>
            <a:off x="5202133" y="1777140"/>
            <a:ext cx="6816938" cy="4175374"/>
          </a:xfrm>
          <a:prstGeom prst="rect">
            <a:avLst/>
          </a:prstGeom>
        </p:spPr>
      </p:pic>
      <p:pic>
        <p:nvPicPr>
          <p:cNvPr id="7" name="Picture 6" descr="A person looking at the camera&#10;&#10;Description automatically generated">
            <a:extLst>
              <a:ext uri="{FF2B5EF4-FFF2-40B4-BE49-F238E27FC236}">
                <a16:creationId xmlns:a16="http://schemas.microsoft.com/office/drawing/2014/main" id="{023B544B-E72E-8C46-A0F3-B91C13123145}"/>
              </a:ext>
            </a:extLst>
          </p:cNvPr>
          <p:cNvPicPr>
            <a:picLocks noChangeAspect="1"/>
          </p:cNvPicPr>
          <p:nvPr/>
        </p:nvPicPr>
        <p:blipFill>
          <a:blip r:embed="rId5"/>
          <a:stretch>
            <a:fillRect/>
          </a:stretch>
        </p:blipFill>
        <p:spPr>
          <a:xfrm>
            <a:off x="1862418" y="4408618"/>
            <a:ext cx="1454524" cy="2001129"/>
          </a:xfrm>
          <a:prstGeom prst="rect">
            <a:avLst/>
          </a:prstGeom>
          <a:effectLst>
            <a:softEdge rad="114300"/>
          </a:effectLst>
        </p:spPr>
      </p:pic>
      <p:sp>
        <p:nvSpPr>
          <p:cNvPr id="4" name="Footer Placeholder 3">
            <a:extLst>
              <a:ext uri="{FF2B5EF4-FFF2-40B4-BE49-F238E27FC236}">
                <a16:creationId xmlns:a16="http://schemas.microsoft.com/office/drawing/2014/main" id="{E3CFB268-FE78-C342-804C-AB3135C30184}"/>
              </a:ext>
            </a:extLst>
          </p:cNvPr>
          <p:cNvSpPr>
            <a:spLocks noGrp="1"/>
          </p:cNvSpPr>
          <p:nvPr>
            <p:ph type="ftr" sz="quarter" idx="11"/>
          </p:nvPr>
        </p:nvSpPr>
        <p:spPr/>
        <p:txBody>
          <a:bodyPr/>
          <a:lstStyle/>
          <a:p>
            <a:r>
              <a:rPr lang="en-US"/>
              <a:t>© 2021 Darrell Long</a:t>
            </a:r>
          </a:p>
        </p:txBody>
      </p:sp>
      <p:sp>
        <p:nvSpPr>
          <p:cNvPr id="6" name="Slide Number Placeholder 5">
            <a:extLst>
              <a:ext uri="{FF2B5EF4-FFF2-40B4-BE49-F238E27FC236}">
                <a16:creationId xmlns:a16="http://schemas.microsoft.com/office/drawing/2014/main" id="{34947DE3-DAB0-2B4B-9B84-331B1AFC7E1F}"/>
              </a:ext>
            </a:extLst>
          </p:cNvPr>
          <p:cNvSpPr>
            <a:spLocks noGrp="1"/>
          </p:cNvSpPr>
          <p:nvPr>
            <p:ph type="sldNum" sz="quarter" idx="12"/>
          </p:nvPr>
        </p:nvSpPr>
        <p:spPr/>
        <p:txBody>
          <a:bodyPr/>
          <a:lstStyle/>
          <a:p>
            <a:fld id="{A007D034-B69E-A742-8D96-D676D6BE536A}" type="slidenum">
              <a:rPr lang="en-US" smtClean="0"/>
              <a:t>15</a:t>
            </a:fld>
            <a:endParaRPr lang="en-US"/>
          </a:p>
        </p:txBody>
      </p:sp>
      <p:sp>
        <p:nvSpPr>
          <p:cNvPr id="8" name="Date Placeholder 7">
            <a:extLst>
              <a:ext uri="{FF2B5EF4-FFF2-40B4-BE49-F238E27FC236}">
                <a16:creationId xmlns:a16="http://schemas.microsoft.com/office/drawing/2014/main" id="{CFE8B075-0BCC-D74A-9207-DA8881801B28}"/>
              </a:ext>
            </a:extLst>
          </p:cNvPr>
          <p:cNvSpPr>
            <a:spLocks noGrp="1"/>
          </p:cNvSpPr>
          <p:nvPr>
            <p:ph type="dt" sz="half" idx="10"/>
          </p:nvPr>
        </p:nvSpPr>
        <p:spPr/>
        <p:txBody>
          <a:bodyPr/>
          <a:lstStyle/>
          <a:p>
            <a:fld id="{867BCA66-865C-1F4C-B597-2153759EBB29}" type="datetime3">
              <a:rPr lang="en-US" smtClean="0"/>
              <a:t>30 January 2021</a:t>
            </a:fld>
            <a:endParaRPr lang="en-US"/>
          </a:p>
        </p:txBody>
      </p:sp>
    </p:spTree>
    <p:extLst>
      <p:ext uri="{BB962C8B-B14F-4D97-AF65-F5344CB8AC3E}">
        <p14:creationId xmlns:p14="http://schemas.microsoft.com/office/powerpoint/2010/main" val="3510395261"/>
      </p:ext>
    </p:extLst>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86" name="Rectangle 79">
            <a:extLst>
              <a:ext uri="{FF2B5EF4-FFF2-40B4-BE49-F238E27FC236}">
                <a16:creationId xmlns:a16="http://schemas.microsoft.com/office/drawing/2014/main" id="{9B76D444-2756-434F-AE61-96D69830C1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8409F3BD-E7F4-CA47-8C65-0922765CE3CB}"/>
                  </a:ext>
                </a:extLst>
              </p:cNvPr>
              <p:cNvSpPr>
                <a:spLocks noGrp="1"/>
              </p:cNvSpPr>
              <p:nvPr>
                <p:ph type="title"/>
              </p:nvPr>
            </p:nvSpPr>
            <p:spPr>
              <a:xfrm>
                <a:off x="841247" y="474146"/>
                <a:ext cx="10515593" cy="1197864"/>
              </a:xfrm>
            </p:spPr>
            <p:txBody>
              <a:bodyPr vert="horz" lIns="91440" tIns="45720" rIns="91440" bIns="45720" rtlCol="0">
                <a:normAutofit/>
              </a:bodyPr>
              <a:lstStyle/>
              <a:p>
                <a14:m>
                  <m:oMath xmlns:m="http://schemas.openxmlformats.org/officeDocument/2006/math">
                    <m:r>
                      <m:rPr>
                        <m:sty m:val="p"/>
                      </m:rPr>
                      <a:rPr lang="en-US" b="0" i="0" smtClean="0">
                        <a:latin typeface="Cambria Math" panose="02040503050406030204" pitchFamily="18" charset="0"/>
                      </a:rPr>
                      <m:t>log</m:t>
                    </m:r>
                    <m:r>
                      <a:rPr lang="en-US" b="0" i="1">
                        <a:latin typeface="Cambria Math" panose="02040503050406030204" pitchFamily="18" charset="0"/>
                      </a:rPr>
                      <m:t>⁡(</m:t>
                    </m:r>
                    <m:r>
                      <a:rPr lang="en-US" b="0" i="1">
                        <a:latin typeface="Cambria Math" panose="02040503050406030204" pitchFamily="18" charset="0"/>
                      </a:rPr>
                      <m:t>𝑥</m:t>
                    </m:r>
                    <m:r>
                      <a:rPr lang="en-US" b="0" i="1">
                        <a:latin typeface="Cambria Math" panose="02040503050406030204" pitchFamily="18" charset="0"/>
                      </a:rPr>
                      <m:t>)</m:t>
                    </m:r>
                  </m:oMath>
                </a14:m>
                <a:r>
                  <a:rPr lang="en-US"/>
                  <a:t> using Newton’s Method</a:t>
                </a:r>
              </a:p>
            </p:txBody>
          </p:sp>
        </mc:Choice>
        <mc:Fallback xmlns="">
          <p:sp>
            <p:nvSpPr>
              <p:cNvPr id="2" name="Title 1">
                <a:extLst>
                  <a:ext uri="{FF2B5EF4-FFF2-40B4-BE49-F238E27FC236}">
                    <a16:creationId xmlns:a16="http://schemas.microsoft.com/office/drawing/2014/main" id="{8409F3BD-E7F4-CA47-8C65-0922765CE3CB}"/>
                  </a:ext>
                </a:extLst>
              </p:cNvPr>
              <p:cNvSpPr>
                <a:spLocks noGrp="1" noRot="1" noChangeAspect="1" noMove="1" noResize="1" noEditPoints="1" noAdjustHandles="1" noChangeArrowheads="1" noChangeShapeType="1" noTextEdit="1"/>
              </p:cNvSpPr>
              <p:nvPr>
                <p:ph type="title"/>
              </p:nvPr>
            </p:nvSpPr>
            <p:spPr>
              <a:xfrm>
                <a:off x="841247" y="474146"/>
                <a:ext cx="10515593" cy="1197864"/>
              </a:xfrm>
              <a:blipFill>
                <a:blip r:embed="rId2"/>
                <a:stretch>
                  <a:fillRect l="-1689" b="-4211"/>
                </a:stretch>
              </a:blipFill>
            </p:spPr>
            <p:txBody>
              <a:bodyPr/>
              <a:lstStyle/>
              <a:p>
                <a:r>
                  <a:rPr lang="en-US">
                    <a:noFill/>
                  </a:rPr>
                  <a:t> </a:t>
                </a:r>
              </a:p>
            </p:txBody>
          </p:sp>
        </mc:Fallback>
      </mc:AlternateContent>
      <p:cxnSp>
        <p:nvCxnSpPr>
          <p:cNvPr id="87" name="Straight Connector 81">
            <a:extLst>
              <a:ext uri="{FF2B5EF4-FFF2-40B4-BE49-F238E27FC236}">
                <a16:creationId xmlns:a16="http://schemas.microsoft.com/office/drawing/2014/main" id="{EDF5FE34-0A41-407A-8D94-10FCF68F1D0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75488" y="587238"/>
            <a:ext cx="0" cy="914400"/>
          </a:xfrm>
          <a:prstGeom prst="line">
            <a:avLst/>
          </a:prstGeom>
          <a:ln w="19050">
            <a:solidFill>
              <a:schemeClr val="tx1">
                <a:alpha val="80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9" name="Content Placeholder 20">
                <a:extLst>
                  <a:ext uri="{FF2B5EF4-FFF2-40B4-BE49-F238E27FC236}">
                    <a16:creationId xmlns:a16="http://schemas.microsoft.com/office/drawing/2014/main" id="{9ACA9783-16D9-4B63-B972-D64CED9AA37E}"/>
                  </a:ext>
                </a:extLst>
              </p:cNvPr>
              <p:cNvSpPr>
                <a:spLocks noGrp="1"/>
              </p:cNvSpPr>
              <p:nvPr>
                <p:ph idx="1"/>
              </p:nvPr>
            </p:nvSpPr>
            <p:spPr>
              <a:xfrm>
                <a:off x="7533314" y="1999578"/>
                <a:ext cx="3823525" cy="4171568"/>
              </a:xfrm>
            </p:spPr>
            <p:txBody>
              <a:bodyPr anchor="ctr">
                <a:normAutofit/>
              </a:bodyPr>
              <a:lstStyle/>
              <a:p>
                <a:r>
                  <a:rPr lang="en-US" sz="1700" b="0">
                    <a:latin typeface="Cambria Math" panose="02040503050406030204" pitchFamily="18" charset="0"/>
                  </a:rPr>
                  <a:t>Newton’s formula provides a linear approximation </a:t>
                </a:r>
                <a:r>
                  <a:rPr lang="en-US" sz="1700">
                    <a:latin typeface="Cambria Math" panose="02040503050406030204" pitchFamily="18" charset="0"/>
                  </a:rPr>
                  <a:t>of the function.</a:t>
                </a:r>
              </a:p>
              <a:p>
                <a:r>
                  <a:rPr lang="en-US" sz="1700" b="0">
                    <a:latin typeface="Cambria Math" panose="02040503050406030204" pitchFamily="18" charset="0"/>
                  </a:rPr>
                  <a:t>Solve for </a:t>
                </a:r>
                <a14:m>
                  <m:oMath xmlns:m="http://schemas.openxmlformats.org/officeDocument/2006/math">
                    <m:sSub>
                      <m:sSubPr>
                        <m:ctrlPr>
                          <a:rPr lang="en-US" sz="1700" b="0" i="1">
                            <a:latin typeface="Cambria Math" panose="02040503050406030204" pitchFamily="18" charset="0"/>
                          </a:rPr>
                        </m:ctrlPr>
                      </m:sSubPr>
                      <m:e>
                        <m:r>
                          <a:rPr lang="en-US" sz="1700" b="0" i="1">
                            <a:latin typeface="Cambria Math" panose="02040503050406030204" pitchFamily="18" charset="0"/>
                          </a:rPr>
                          <m:t>𝑥</m:t>
                        </m:r>
                      </m:e>
                      <m:sub>
                        <m:r>
                          <a:rPr lang="en-US" sz="1700" b="0" i="1">
                            <a:latin typeface="Cambria Math" panose="02040503050406030204" pitchFamily="18" charset="0"/>
                          </a:rPr>
                          <m:t>𝑛</m:t>
                        </m:r>
                        <m:r>
                          <a:rPr lang="en-US" sz="1700" b="0" i="1">
                            <a:latin typeface="Cambria Math" panose="02040503050406030204" pitchFamily="18" charset="0"/>
                          </a:rPr>
                          <m:t>+1</m:t>
                        </m:r>
                      </m:sub>
                    </m:sSub>
                  </m:oMath>
                </a14:m>
                <a:endParaRPr lang="en-US" sz="1700" b="0">
                  <a:latin typeface="Cambria Math" panose="02040503050406030204" pitchFamily="18" charset="0"/>
                </a:endParaRPr>
              </a:p>
              <a:p>
                <a:pPr lvl="1"/>
                <a14:m>
                  <m:oMath xmlns:m="http://schemas.openxmlformats.org/officeDocument/2006/math">
                    <m:sSub>
                      <m:sSubPr>
                        <m:ctrlPr>
                          <a:rPr lang="en-US" sz="1700" b="0" i="1">
                            <a:latin typeface="Cambria Math" panose="02040503050406030204" pitchFamily="18" charset="0"/>
                          </a:rPr>
                        </m:ctrlPr>
                      </m:sSubPr>
                      <m:e>
                        <m:r>
                          <a:rPr lang="en-US" sz="1700" b="0" i="1">
                            <a:latin typeface="Cambria Math" panose="02040503050406030204" pitchFamily="18" charset="0"/>
                          </a:rPr>
                          <m:t>𝑥</m:t>
                        </m:r>
                      </m:e>
                      <m:sub>
                        <m:r>
                          <a:rPr lang="en-US" sz="1700" b="0" i="1">
                            <a:latin typeface="Cambria Math" panose="02040503050406030204" pitchFamily="18" charset="0"/>
                          </a:rPr>
                          <m:t>𝑛</m:t>
                        </m:r>
                        <m:r>
                          <a:rPr lang="en-US" sz="1700" b="0" i="1">
                            <a:latin typeface="Cambria Math" panose="02040503050406030204" pitchFamily="18" charset="0"/>
                          </a:rPr>
                          <m:t>+1</m:t>
                        </m:r>
                      </m:sub>
                    </m:sSub>
                    <m:r>
                      <a:rPr lang="en-US" sz="1700" b="0" i="1">
                        <a:latin typeface="Cambria Math" panose="02040503050406030204" pitchFamily="18" charset="0"/>
                      </a:rPr>
                      <m:t>=</m:t>
                    </m:r>
                    <m:sSub>
                      <m:sSubPr>
                        <m:ctrlPr>
                          <a:rPr lang="en-US" sz="1700" b="0" i="1">
                            <a:latin typeface="Cambria Math" panose="02040503050406030204" pitchFamily="18" charset="0"/>
                          </a:rPr>
                        </m:ctrlPr>
                      </m:sSubPr>
                      <m:e>
                        <m:r>
                          <a:rPr lang="en-US" sz="1700" b="0" i="1">
                            <a:latin typeface="Cambria Math" panose="02040503050406030204" pitchFamily="18" charset="0"/>
                          </a:rPr>
                          <m:t>𝑥</m:t>
                        </m:r>
                      </m:e>
                      <m:sub>
                        <m:r>
                          <a:rPr lang="en-US" sz="1700" b="0" i="1">
                            <a:latin typeface="Cambria Math" panose="02040503050406030204" pitchFamily="18" charset="0"/>
                          </a:rPr>
                          <m:t>𝑛</m:t>
                        </m:r>
                      </m:sub>
                    </m:sSub>
                    <m:r>
                      <a:rPr lang="en-US" sz="1700" b="0" i="1">
                        <a:latin typeface="Cambria Math" panose="02040503050406030204" pitchFamily="18" charset="0"/>
                      </a:rPr>
                      <m:t>+</m:t>
                    </m:r>
                    <m:f>
                      <m:fPr>
                        <m:ctrlPr>
                          <a:rPr lang="en-US" sz="1700" b="0" i="1">
                            <a:latin typeface="Cambria Math" panose="02040503050406030204" pitchFamily="18" charset="0"/>
                          </a:rPr>
                        </m:ctrlPr>
                      </m:fPr>
                      <m:num>
                        <m:r>
                          <a:rPr lang="en-US" sz="1700" b="0" i="1">
                            <a:latin typeface="Cambria Math" panose="02040503050406030204" pitchFamily="18" charset="0"/>
                          </a:rPr>
                          <m:t>𝑓</m:t>
                        </m:r>
                        <m:d>
                          <m:dPr>
                            <m:ctrlPr>
                              <a:rPr lang="en-US" sz="1700" b="0" i="1">
                                <a:latin typeface="Cambria Math" panose="02040503050406030204" pitchFamily="18" charset="0"/>
                              </a:rPr>
                            </m:ctrlPr>
                          </m:dPr>
                          <m:e>
                            <m:sSub>
                              <m:sSubPr>
                                <m:ctrlPr>
                                  <a:rPr lang="en-US" sz="1700" b="0" i="1">
                                    <a:latin typeface="Cambria Math" panose="02040503050406030204" pitchFamily="18" charset="0"/>
                                  </a:rPr>
                                </m:ctrlPr>
                              </m:sSubPr>
                              <m:e>
                                <m:r>
                                  <a:rPr lang="en-US" sz="1700" b="0" i="1">
                                    <a:latin typeface="Cambria Math" panose="02040503050406030204" pitchFamily="18" charset="0"/>
                                  </a:rPr>
                                  <m:t>𝑥</m:t>
                                </m:r>
                              </m:e>
                              <m:sub>
                                <m:r>
                                  <a:rPr lang="en-US" sz="1700" b="0" i="1">
                                    <a:latin typeface="Cambria Math" panose="02040503050406030204" pitchFamily="18" charset="0"/>
                                  </a:rPr>
                                  <m:t>𝑛</m:t>
                                </m:r>
                              </m:sub>
                            </m:sSub>
                          </m:e>
                        </m:d>
                      </m:num>
                      <m:den>
                        <m:sSup>
                          <m:sSupPr>
                            <m:ctrlPr>
                              <a:rPr lang="en-US" sz="1700" b="0" i="1">
                                <a:latin typeface="Cambria Math" panose="02040503050406030204" pitchFamily="18" charset="0"/>
                              </a:rPr>
                            </m:ctrlPr>
                          </m:sSupPr>
                          <m:e>
                            <m:r>
                              <a:rPr lang="en-US" sz="1700" b="0" i="1">
                                <a:latin typeface="Cambria Math" panose="02040503050406030204" pitchFamily="18" charset="0"/>
                              </a:rPr>
                              <m:t>𝑓</m:t>
                            </m:r>
                          </m:e>
                          <m:sup>
                            <m:r>
                              <a:rPr lang="en-US" sz="1700" b="0" i="1">
                                <a:latin typeface="Cambria Math" panose="02040503050406030204" pitchFamily="18" charset="0"/>
                              </a:rPr>
                              <m:t>′</m:t>
                            </m:r>
                          </m:sup>
                        </m:sSup>
                        <m:d>
                          <m:dPr>
                            <m:ctrlPr>
                              <a:rPr lang="en-US" sz="1700" b="0" i="1">
                                <a:latin typeface="Cambria Math" panose="02040503050406030204" pitchFamily="18" charset="0"/>
                              </a:rPr>
                            </m:ctrlPr>
                          </m:dPr>
                          <m:e>
                            <m:sSub>
                              <m:sSubPr>
                                <m:ctrlPr>
                                  <a:rPr lang="en-US" sz="1700" b="0" i="1">
                                    <a:latin typeface="Cambria Math" panose="02040503050406030204" pitchFamily="18" charset="0"/>
                                  </a:rPr>
                                </m:ctrlPr>
                              </m:sSubPr>
                              <m:e>
                                <m:r>
                                  <a:rPr lang="en-US" sz="1700" b="0" i="1">
                                    <a:latin typeface="Cambria Math" panose="02040503050406030204" pitchFamily="18" charset="0"/>
                                  </a:rPr>
                                  <m:t>𝑥</m:t>
                                </m:r>
                              </m:e>
                              <m:sub>
                                <m:r>
                                  <a:rPr lang="en-US" sz="1700" b="0" i="1">
                                    <a:latin typeface="Cambria Math" panose="02040503050406030204" pitchFamily="18" charset="0"/>
                                  </a:rPr>
                                  <m:t>𝑛</m:t>
                                </m:r>
                              </m:sub>
                            </m:sSub>
                          </m:e>
                        </m:d>
                      </m:den>
                    </m:f>
                  </m:oMath>
                </a14:m>
                <a:endParaRPr lang="en-US" sz="1700"/>
              </a:p>
              <a:p>
                <a:r>
                  <a:rPr lang="en-US" sz="1700" b="0"/>
                  <a:t>Find the </a:t>
                </a:r>
                <a:r>
                  <a:rPr lang="en-US" sz="1700" b="0" i="1"/>
                  <a:t>root</a:t>
                </a:r>
                <a:r>
                  <a:rPr lang="en-US" sz="1700" b="0"/>
                  <a:t> of </a:t>
                </a:r>
                <a14:m>
                  <m:oMath xmlns:m="http://schemas.openxmlformats.org/officeDocument/2006/math">
                    <m:r>
                      <a:rPr lang="en-US" sz="1700" b="0" i="1">
                        <a:latin typeface="Cambria Math" panose="02040503050406030204" pitchFamily="18" charset="0"/>
                      </a:rPr>
                      <m:t>𝑓</m:t>
                    </m:r>
                    <m:d>
                      <m:dPr>
                        <m:ctrlPr>
                          <a:rPr lang="en-US" sz="1700" b="0" i="1">
                            <a:latin typeface="Cambria Math" panose="02040503050406030204" pitchFamily="18" charset="0"/>
                          </a:rPr>
                        </m:ctrlPr>
                      </m:dPr>
                      <m:e>
                        <m:r>
                          <a:rPr lang="en-US" sz="1700" b="0" i="1">
                            <a:latin typeface="Cambria Math" panose="02040503050406030204" pitchFamily="18" charset="0"/>
                          </a:rPr>
                          <m:t>𝑦</m:t>
                        </m:r>
                      </m:e>
                    </m:d>
                    <m:r>
                      <a:rPr lang="en-US" sz="1700" b="0" i="1">
                        <a:latin typeface="Cambria Math" panose="02040503050406030204" pitchFamily="18" charset="0"/>
                      </a:rPr>
                      <m:t>=</m:t>
                    </m:r>
                    <m:r>
                      <a:rPr lang="en-US" sz="1700" b="0" i="1">
                        <a:latin typeface="Cambria Math" panose="02040503050406030204" pitchFamily="18" charset="0"/>
                      </a:rPr>
                      <m:t>𝑥</m:t>
                    </m:r>
                    <m:r>
                      <a:rPr lang="en-US" sz="1700" b="0" i="1">
                        <a:latin typeface="Cambria Math" panose="02040503050406030204" pitchFamily="18" charset="0"/>
                      </a:rPr>
                      <m:t> −</m:t>
                    </m:r>
                    <m:sSup>
                      <m:sSupPr>
                        <m:ctrlPr>
                          <a:rPr lang="en-US" sz="1700" b="0" i="1">
                            <a:latin typeface="Cambria Math" panose="02040503050406030204" pitchFamily="18" charset="0"/>
                          </a:rPr>
                        </m:ctrlPr>
                      </m:sSupPr>
                      <m:e>
                        <m:r>
                          <a:rPr lang="en-US" sz="1700" b="0" i="1">
                            <a:latin typeface="Cambria Math" panose="02040503050406030204" pitchFamily="18" charset="0"/>
                          </a:rPr>
                          <m:t>𝑒</m:t>
                        </m:r>
                      </m:e>
                      <m:sup>
                        <m:r>
                          <a:rPr lang="en-US" sz="1700" b="0" i="1">
                            <a:latin typeface="Cambria Math" panose="02040503050406030204" pitchFamily="18" charset="0"/>
                          </a:rPr>
                          <m:t>𝑦</m:t>
                        </m:r>
                      </m:sup>
                    </m:sSup>
                  </m:oMath>
                </a14:m>
                <a:endParaRPr lang="en-US" sz="1700" b="0"/>
              </a:p>
              <a:p>
                <a:r>
                  <a:rPr lang="en-US" sz="1700" b="0"/>
                  <a:t>We iterate this equation until our answer is </a:t>
                </a:r>
                <a:r>
                  <a:rPr lang="en-US" sz="1700" b="0" i="1"/>
                  <a:t>close</a:t>
                </a:r>
                <a:r>
                  <a:rPr lang="en-US" sz="1700" b="0"/>
                  <a:t> </a:t>
                </a:r>
                <a:r>
                  <a:rPr lang="en-US" sz="1700" b="0" i="1"/>
                  <a:t>enough</a:t>
                </a:r>
                <a:r>
                  <a:rPr lang="en-US" sz="1700" b="0"/>
                  <a:t>:</a:t>
                </a:r>
              </a:p>
              <a:p>
                <a:pPr lvl="1"/>
                <a14:m>
                  <m:oMath xmlns:m="http://schemas.openxmlformats.org/officeDocument/2006/math">
                    <m:sSub>
                      <m:sSubPr>
                        <m:ctrlPr>
                          <a:rPr lang="en-US" sz="1700" b="0" i="1">
                            <a:latin typeface="Cambria Math" panose="02040503050406030204" pitchFamily="18" charset="0"/>
                          </a:rPr>
                        </m:ctrlPr>
                      </m:sSubPr>
                      <m:e>
                        <m:r>
                          <a:rPr lang="en-US" sz="1700" b="0" i="1">
                            <a:latin typeface="Cambria Math" panose="02040503050406030204" pitchFamily="18" charset="0"/>
                          </a:rPr>
                          <m:t>𝑦</m:t>
                        </m:r>
                      </m:e>
                      <m:sub>
                        <m:r>
                          <a:rPr lang="en-US" sz="1700" b="0" i="1">
                            <a:latin typeface="Cambria Math" panose="02040503050406030204" pitchFamily="18" charset="0"/>
                          </a:rPr>
                          <m:t>𝑛</m:t>
                        </m:r>
                        <m:r>
                          <a:rPr lang="en-US" sz="1700" b="0" i="1">
                            <a:latin typeface="Cambria Math" panose="02040503050406030204" pitchFamily="18" charset="0"/>
                          </a:rPr>
                          <m:t>+1</m:t>
                        </m:r>
                      </m:sub>
                    </m:sSub>
                    <m:r>
                      <a:rPr lang="en-US" sz="1700" b="0" i="1">
                        <a:latin typeface="Cambria Math" panose="02040503050406030204" pitchFamily="18" charset="0"/>
                      </a:rPr>
                      <m:t>=</m:t>
                    </m:r>
                    <m:sSub>
                      <m:sSubPr>
                        <m:ctrlPr>
                          <a:rPr lang="en-US" sz="1700" b="0" i="1">
                            <a:latin typeface="Cambria Math" panose="02040503050406030204" pitchFamily="18" charset="0"/>
                          </a:rPr>
                        </m:ctrlPr>
                      </m:sSubPr>
                      <m:e>
                        <m:r>
                          <a:rPr lang="en-US" sz="1700" b="0" i="1">
                            <a:latin typeface="Cambria Math" panose="02040503050406030204" pitchFamily="18" charset="0"/>
                          </a:rPr>
                          <m:t>𝑦</m:t>
                        </m:r>
                      </m:e>
                      <m:sub>
                        <m:r>
                          <a:rPr lang="en-US" sz="1700" b="0" i="1">
                            <a:latin typeface="Cambria Math" panose="02040503050406030204" pitchFamily="18" charset="0"/>
                          </a:rPr>
                          <m:t>𝑛</m:t>
                        </m:r>
                      </m:sub>
                    </m:sSub>
                    <m:r>
                      <a:rPr lang="en-US" sz="1700" b="0" i="1">
                        <a:latin typeface="Cambria Math" panose="02040503050406030204" pitchFamily="18" charset="0"/>
                      </a:rPr>
                      <m:t>+</m:t>
                    </m:r>
                    <m:f>
                      <m:fPr>
                        <m:ctrlPr>
                          <a:rPr lang="en-US" sz="1700" b="0" i="1">
                            <a:latin typeface="Cambria Math" panose="02040503050406030204" pitchFamily="18" charset="0"/>
                          </a:rPr>
                        </m:ctrlPr>
                      </m:fPr>
                      <m:num>
                        <m:r>
                          <a:rPr lang="en-US" sz="1700" b="0" i="1">
                            <a:latin typeface="Cambria Math" panose="02040503050406030204" pitchFamily="18" charset="0"/>
                          </a:rPr>
                          <m:t>𝑥</m:t>
                        </m:r>
                        <m:r>
                          <a:rPr lang="en-US" sz="1700" b="0" i="1">
                            <a:latin typeface="Cambria Math" panose="02040503050406030204" pitchFamily="18" charset="0"/>
                          </a:rPr>
                          <m:t>−</m:t>
                        </m:r>
                        <m:sSup>
                          <m:sSupPr>
                            <m:ctrlPr>
                              <a:rPr lang="en-US" sz="1700" b="0" i="1">
                                <a:latin typeface="Cambria Math" panose="02040503050406030204" pitchFamily="18" charset="0"/>
                              </a:rPr>
                            </m:ctrlPr>
                          </m:sSupPr>
                          <m:e>
                            <m:r>
                              <a:rPr lang="en-US" sz="1700" b="0" i="1">
                                <a:latin typeface="Cambria Math" panose="02040503050406030204" pitchFamily="18" charset="0"/>
                              </a:rPr>
                              <m:t>𝑒</m:t>
                            </m:r>
                          </m:e>
                          <m:sup>
                            <m:sSub>
                              <m:sSubPr>
                                <m:ctrlPr>
                                  <a:rPr lang="en-US" sz="1700" b="0" i="1">
                                    <a:latin typeface="Cambria Math" panose="02040503050406030204" pitchFamily="18" charset="0"/>
                                  </a:rPr>
                                </m:ctrlPr>
                              </m:sSubPr>
                              <m:e>
                                <m:r>
                                  <a:rPr lang="en-US" sz="1700" b="0" i="1">
                                    <a:latin typeface="Cambria Math" panose="02040503050406030204" pitchFamily="18" charset="0"/>
                                  </a:rPr>
                                  <m:t>𝑦</m:t>
                                </m:r>
                              </m:e>
                              <m:sub>
                                <m:r>
                                  <a:rPr lang="en-US" sz="1700" b="0" i="1">
                                    <a:latin typeface="Cambria Math" panose="02040503050406030204" pitchFamily="18" charset="0"/>
                                  </a:rPr>
                                  <m:t>𝑛</m:t>
                                </m:r>
                              </m:sub>
                            </m:sSub>
                          </m:sup>
                        </m:sSup>
                      </m:num>
                      <m:den>
                        <m:sSup>
                          <m:sSupPr>
                            <m:ctrlPr>
                              <a:rPr lang="en-US" sz="1700" b="0" i="1">
                                <a:latin typeface="Cambria Math" panose="02040503050406030204" pitchFamily="18" charset="0"/>
                              </a:rPr>
                            </m:ctrlPr>
                          </m:sSupPr>
                          <m:e>
                            <m:r>
                              <a:rPr lang="en-US" sz="1700" b="0" i="1">
                                <a:latin typeface="Cambria Math" panose="02040503050406030204" pitchFamily="18" charset="0"/>
                              </a:rPr>
                              <m:t>𝑒</m:t>
                            </m:r>
                          </m:e>
                          <m:sup>
                            <m:sSub>
                              <m:sSubPr>
                                <m:ctrlPr>
                                  <a:rPr lang="en-US" sz="1700" b="0" i="1">
                                    <a:latin typeface="Cambria Math" panose="02040503050406030204" pitchFamily="18" charset="0"/>
                                  </a:rPr>
                                </m:ctrlPr>
                              </m:sSubPr>
                              <m:e>
                                <m:r>
                                  <a:rPr lang="en-US" sz="1700" b="0" i="1">
                                    <a:latin typeface="Cambria Math" panose="02040503050406030204" pitchFamily="18" charset="0"/>
                                  </a:rPr>
                                  <m:t>𝑦</m:t>
                                </m:r>
                              </m:e>
                              <m:sub>
                                <m:r>
                                  <a:rPr lang="en-US" sz="1700" b="0" i="1">
                                    <a:latin typeface="Cambria Math" panose="02040503050406030204" pitchFamily="18" charset="0"/>
                                  </a:rPr>
                                  <m:t>𝑛</m:t>
                                </m:r>
                              </m:sub>
                            </m:sSub>
                          </m:sup>
                        </m:sSup>
                      </m:den>
                    </m:f>
                  </m:oMath>
                </a14:m>
                <a:endParaRPr lang="en-US" sz="1700"/>
              </a:p>
              <a:p>
                <a:r>
                  <a:rPr lang="en-US" sz="1700"/>
                  <a:t>For details, ask your calculus professor!</a:t>
                </a:r>
              </a:p>
              <a:p>
                <a:pPr lvl="1"/>
                <a:r>
                  <a:rPr lang="en-US" sz="1700"/>
                  <a:t>You can get very deep very quickly!</a:t>
                </a:r>
              </a:p>
            </p:txBody>
          </p:sp>
        </mc:Choice>
        <mc:Fallback xmlns="">
          <p:sp>
            <p:nvSpPr>
              <p:cNvPr id="59" name="Content Placeholder 20">
                <a:extLst>
                  <a:ext uri="{FF2B5EF4-FFF2-40B4-BE49-F238E27FC236}">
                    <a16:creationId xmlns:a16="http://schemas.microsoft.com/office/drawing/2014/main" id="{9ACA9783-16D9-4B63-B972-D64CED9AA37E}"/>
                  </a:ext>
                </a:extLst>
              </p:cNvPr>
              <p:cNvSpPr>
                <a:spLocks noGrp="1" noRot="1" noChangeAspect="1" noMove="1" noResize="1" noEditPoints="1" noAdjustHandles="1" noChangeArrowheads="1" noChangeShapeType="1" noTextEdit="1"/>
              </p:cNvSpPr>
              <p:nvPr>
                <p:ph idx="1"/>
              </p:nvPr>
            </p:nvSpPr>
            <p:spPr>
              <a:xfrm>
                <a:off x="7533314" y="1999578"/>
                <a:ext cx="3823525" cy="4171568"/>
              </a:xfrm>
              <a:blipFill>
                <a:blip r:embed="rId3"/>
                <a:stretch>
                  <a:fillRect l="-993"/>
                </a:stretch>
              </a:blipFill>
            </p:spPr>
            <p:txBody>
              <a:bodyPr/>
              <a:lstStyle/>
              <a:p>
                <a:r>
                  <a:rPr lang="en-US">
                    <a:noFill/>
                  </a:rPr>
                  <a:t> </a:t>
                </a:r>
              </a:p>
            </p:txBody>
          </p:sp>
        </mc:Fallback>
      </mc:AlternateContent>
      <p:sp>
        <p:nvSpPr>
          <p:cNvPr id="6" name="Date Placeholder 5">
            <a:extLst>
              <a:ext uri="{FF2B5EF4-FFF2-40B4-BE49-F238E27FC236}">
                <a16:creationId xmlns:a16="http://schemas.microsoft.com/office/drawing/2014/main" id="{4035A20A-FE63-D14F-815B-BA96954349A9}"/>
              </a:ext>
            </a:extLst>
          </p:cNvPr>
          <p:cNvSpPr>
            <a:spLocks noGrp="1"/>
          </p:cNvSpPr>
          <p:nvPr>
            <p:ph type="dt" sz="half" idx="10"/>
          </p:nvPr>
        </p:nvSpPr>
        <p:spPr>
          <a:xfrm>
            <a:off x="838199" y="6356350"/>
            <a:ext cx="2018212" cy="365125"/>
          </a:xfrm>
        </p:spPr>
        <p:txBody>
          <a:bodyPr>
            <a:normAutofit/>
          </a:bodyPr>
          <a:lstStyle/>
          <a:p>
            <a:pPr>
              <a:spcAft>
                <a:spcPts val="600"/>
              </a:spcAft>
            </a:pPr>
            <a:fld id="{28A9A5CB-82AF-9C4C-A3B5-E1FDB911AE32}" type="datetime3">
              <a:rPr lang="en-US" smtClean="0">
                <a:solidFill>
                  <a:schemeClr val="tx1">
                    <a:alpha val="70000"/>
                  </a:schemeClr>
                </a:solidFill>
              </a:rPr>
              <a:t>30 January 2021</a:t>
            </a:fld>
            <a:endParaRPr lang="en-US">
              <a:solidFill>
                <a:schemeClr val="tx1">
                  <a:alpha val="70000"/>
                </a:schemeClr>
              </a:solidFill>
            </a:endParaRPr>
          </a:p>
        </p:txBody>
      </p:sp>
      <p:sp>
        <p:nvSpPr>
          <p:cNvPr id="3" name="Footer Placeholder 2">
            <a:extLst>
              <a:ext uri="{FF2B5EF4-FFF2-40B4-BE49-F238E27FC236}">
                <a16:creationId xmlns:a16="http://schemas.microsoft.com/office/drawing/2014/main" id="{5D85311A-832D-A04A-8622-E6E16250BF4F}"/>
              </a:ext>
            </a:extLst>
          </p:cNvPr>
          <p:cNvSpPr>
            <a:spLocks noGrp="1"/>
          </p:cNvSpPr>
          <p:nvPr>
            <p:ph type="ftr" sz="quarter" idx="11"/>
          </p:nvPr>
        </p:nvSpPr>
        <p:spPr>
          <a:xfrm>
            <a:off x="3238500" y="6356350"/>
            <a:ext cx="3812447" cy="365125"/>
          </a:xfrm>
        </p:spPr>
        <p:txBody>
          <a:bodyPr>
            <a:normAutofit/>
          </a:bodyPr>
          <a:lstStyle/>
          <a:p>
            <a:pPr algn="r">
              <a:spcAft>
                <a:spcPts val="600"/>
              </a:spcAft>
            </a:pPr>
            <a:r>
              <a:rPr lang="en-US">
                <a:solidFill>
                  <a:schemeClr val="tx1">
                    <a:alpha val="70000"/>
                  </a:schemeClr>
                </a:solidFill>
              </a:rPr>
              <a:t>© 2021 Darrell Long</a:t>
            </a:r>
          </a:p>
        </p:txBody>
      </p:sp>
      <p:sp>
        <p:nvSpPr>
          <p:cNvPr id="5" name="Slide Number Placeholder 4">
            <a:extLst>
              <a:ext uri="{FF2B5EF4-FFF2-40B4-BE49-F238E27FC236}">
                <a16:creationId xmlns:a16="http://schemas.microsoft.com/office/drawing/2014/main" id="{9538D069-8110-244D-8AE4-A8D437CA6CAE}"/>
              </a:ext>
            </a:extLst>
          </p:cNvPr>
          <p:cNvSpPr>
            <a:spLocks noGrp="1"/>
          </p:cNvSpPr>
          <p:nvPr>
            <p:ph type="sldNum" sz="quarter" idx="12"/>
          </p:nvPr>
        </p:nvSpPr>
        <p:spPr>
          <a:xfrm>
            <a:off x="10120313" y="6355080"/>
            <a:ext cx="1236535" cy="365125"/>
          </a:xfrm>
        </p:spPr>
        <p:txBody>
          <a:bodyPr>
            <a:normAutofit/>
          </a:bodyPr>
          <a:lstStyle/>
          <a:p>
            <a:pPr>
              <a:spcAft>
                <a:spcPts val="600"/>
              </a:spcAft>
            </a:pPr>
            <a:fld id="{A007D034-B69E-A742-8D96-D676D6BE536A}" type="slidenum">
              <a:rPr lang="en-US">
                <a:solidFill>
                  <a:schemeClr val="tx1">
                    <a:alpha val="70000"/>
                  </a:schemeClr>
                </a:solidFill>
              </a:rPr>
              <a:pPr>
                <a:spcAft>
                  <a:spcPts val="600"/>
                </a:spcAft>
              </a:pPr>
              <a:t>16</a:t>
            </a:fld>
            <a:endParaRPr lang="en-US">
              <a:solidFill>
                <a:schemeClr val="tx1">
                  <a:alpha val="70000"/>
                </a:schemeClr>
              </a:solidFill>
            </a:endParaRPr>
          </a:p>
        </p:txBody>
      </p:sp>
      <p:pic>
        <p:nvPicPr>
          <p:cNvPr id="10" name="Picture 9" descr="Text&#10;&#10;Description automatically generated">
            <a:extLst>
              <a:ext uri="{FF2B5EF4-FFF2-40B4-BE49-F238E27FC236}">
                <a16:creationId xmlns:a16="http://schemas.microsoft.com/office/drawing/2014/main" id="{7AC6F8A9-FE7E-F140-87C5-74E05F971927}"/>
              </a:ext>
            </a:extLst>
          </p:cNvPr>
          <p:cNvPicPr>
            <a:picLocks noChangeAspect="1"/>
          </p:cNvPicPr>
          <p:nvPr/>
        </p:nvPicPr>
        <p:blipFill>
          <a:blip r:embed="rId4"/>
          <a:stretch>
            <a:fillRect/>
          </a:stretch>
        </p:blipFill>
        <p:spPr>
          <a:xfrm>
            <a:off x="475488" y="2381635"/>
            <a:ext cx="6672003" cy="3240231"/>
          </a:xfrm>
          <a:prstGeom prst="rect">
            <a:avLst/>
          </a:prstGeom>
        </p:spPr>
      </p:pic>
    </p:spTree>
    <p:extLst>
      <p:ext uri="{BB962C8B-B14F-4D97-AF65-F5344CB8AC3E}">
        <p14:creationId xmlns:p14="http://schemas.microsoft.com/office/powerpoint/2010/main" val="2408369760"/>
      </p:ext>
    </p:extLst>
  </p:cSld>
  <p:clrMapOvr>
    <a:overrideClrMapping bg1="dk1" tx1="lt1" bg2="dk2" tx2="lt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64"/>
        <p:cNvGrpSpPr/>
        <p:nvPr/>
      </p:nvGrpSpPr>
      <p:grpSpPr>
        <a:xfrm>
          <a:off x="0" y="0"/>
          <a:ext cx="0" cy="0"/>
          <a:chOff x="0" y="0"/>
          <a:chExt cx="0" cy="0"/>
        </a:xfrm>
      </p:grpSpPr>
      <p:sp useBgFill="1">
        <p:nvSpPr>
          <p:cNvPr id="74" name="Rectangle 73">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Google Shape;66;p1"/>
          <p:cNvSpPr txBox="1">
            <a:spLocks noGrp="1"/>
          </p:cNvSpPr>
          <p:nvPr>
            <p:ph type="title"/>
          </p:nvPr>
        </p:nvSpPr>
        <p:spPr>
          <a:xfrm>
            <a:off x="838201" y="365125"/>
            <a:ext cx="5251316" cy="1807305"/>
          </a:xfrm>
          <a:prstGeom prst="rect">
            <a:avLst/>
          </a:prstGeom>
        </p:spPr>
        <p:txBody>
          <a:bodyPr spcFirstLastPara="1" vert="horz" lIns="91440" tIns="45720" rIns="91440" bIns="45720" rtlCol="0" anchor="ctr" anchorCtr="0">
            <a:normAutofit/>
          </a:bodyPr>
          <a:lstStyle/>
          <a:p>
            <a:pPr marL="0" marR="0" lvl="0" indent="0">
              <a:spcBef>
                <a:spcPct val="0"/>
              </a:spcBef>
              <a:spcAft>
                <a:spcPts val="0"/>
              </a:spcAft>
              <a:buClr>
                <a:srgbClr val="000000"/>
              </a:buClr>
              <a:buSzPts val="3800"/>
            </a:pPr>
            <a:r>
              <a:rPr lang="en-US">
                <a:solidFill>
                  <a:schemeClr val="tx1"/>
                </a:solidFill>
              </a:rPr>
              <a:t>Floating Point Arithmetic</a:t>
            </a:r>
          </a:p>
        </p:txBody>
      </p:sp>
      <p:sp>
        <p:nvSpPr>
          <p:cNvPr id="68" name="Google Shape;68;p1"/>
          <p:cNvSpPr txBox="1"/>
          <p:nvPr/>
        </p:nvSpPr>
        <p:spPr>
          <a:xfrm>
            <a:off x="838200" y="2333297"/>
            <a:ext cx="4619621" cy="3843666"/>
          </a:xfrm>
          <a:prstGeom prst="rect">
            <a:avLst/>
          </a:prstGeom>
        </p:spPr>
        <p:txBody>
          <a:bodyPr spcFirstLastPara="1" vert="horz" lIns="91440" tIns="45720" rIns="91440" bIns="45720" rtlCol="0" anchorCtr="0">
            <a:normAutofit/>
          </a:bodyPr>
          <a:lstStyle/>
          <a:p>
            <a:pPr marL="228600" marR="0" lvl="0" indent="-228600">
              <a:lnSpc>
                <a:spcPct val="90000"/>
              </a:lnSpc>
              <a:spcBef>
                <a:spcPts val="0"/>
              </a:spcBef>
              <a:spcAft>
                <a:spcPts val="0"/>
              </a:spcAft>
              <a:buClr>
                <a:srgbClr val="000000"/>
              </a:buClr>
              <a:buSzPts val="2200"/>
              <a:buFont typeface="Arial" panose="020B0604020202020204" pitchFamily="34" charset="0"/>
              <a:buChar char="•"/>
            </a:pPr>
            <a:r>
              <a:rPr lang="en-US" sz="2000" b="0" i="0" u="none" strike="noStrike" cap="none" dirty="0">
                <a:sym typeface="Cambria Math"/>
              </a:rPr>
              <a:t>Normal mathematics: </a:t>
            </a:r>
            <a:endParaRPr lang="en-US" sz="2000" dirty="0"/>
          </a:p>
          <a:p>
            <a:pPr marL="685800" marR="0" lvl="1" indent="-228600">
              <a:lnSpc>
                <a:spcPct val="90000"/>
              </a:lnSpc>
              <a:spcBef>
                <a:spcPts val="1000"/>
              </a:spcBef>
              <a:spcAft>
                <a:spcPts val="0"/>
              </a:spcAft>
              <a:buClr>
                <a:srgbClr val="000000"/>
              </a:buClr>
              <a:buSzPts val="2200"/>
              <a:buFont typeface="Arial" panose="020B0604020202020204" pitchFamily="34" charset="0"/>
              <a:buChar char="•"/>
            </a:pPr>
            <a:r>
              <a:rPr lang="en-US" sz="2000" b="0" i="0" u="none" strike="noStrike" cap="none" dirty="0">
                <a:sym typeface="Cambria Math"/>
              </a:rPr>
              <a:t>Real numbers are exact</a:t>
            </a:r>
            <a:endParaRPr lang="en-US" sz="2000" dirty="0"/>
          </a:p>
          <a:p>
            <a:pPr marL="228600" marR="0" lvl="0" indent="-228600">
              <a:lnSpc>
                <a:spcPct val="90000"/>
              </a:lnSpc>
              <a:spcBef>
                <a:spcPts val="1000"/>
              </a:spcBef>
              <a:spcAft>
                <a:spcPts val="0"/>
              </a:spcAft>
              <a:buClr>
                <a:srgbClr val="000000"/>
              </a:buClr>
              <a:buSzPts val="2200"/>
              <a:buFont typeface="Arial" panose="020B0604020202020204" pitchFamily="34" charset="0"/>
              <a:buChar char="•"/>
            </a:pPr>
            <a:r>
              <a:rPr lang="en-US" sz="2000" b="0" i="0" u="none" strike="noStrike" cap="none" dirty="0">
                <a:sym typeface="Cambria Math"/>
              </a:rPr>
              <a:t>Computer arithmetic: </a:t>
            </a:r>
            <a:endParaRPr lang="en-US" sz="2000" dirty="0"/>
          </a:p>
          <a:p>
            <a:pPr marL="685800" marR="0" lvl="1" indent="-228600">
              <a:lnSpc>
                <a:spcPct val="90000"/>
              </a:lnSpc>
              <a:spcBef>
                <a:spcPts val="1000"/>
              </a:spcBef>
              <a:spcAft>
                <a:spcPts val="0"/>
              </a:spcAft>
              <a:buClr>
                <a:srgbClr val="000000"/>
              </a:buClr>
              <a:buSzPts val="2200"/>
              <a:buFont typeface="Arial" panose="020B0604020202020204" pitchFamily="34" charset="0"/>
              <a:buChar char="•"/>
            </a:pPr>
            <a:r>
              <a:rPr lang="en-US" sz="2000" b="0" i="0" u="none" strike="noStrike" cap="none" dirty="0">
                <a:sym typeface="Cambria Math"/>
              </a:rPr>
              <a:t>numbers are approximated (finite)</a:t>
            </a:r>
            <a:endParaRPr lang="en-US" sz="2000" dirty="0"/>
          </a:p>
          <a:p>
            <a:pPr marL="228600" marR="0" lvl="0" indent="-228600">
              <a:lnSpc>
                <a:spcPct val="90000"/>
              </a:lnSpc>
              <a:spcBef>
                <a:spcPts val="1000"/>
              </a:spcBef>
              <a:spcAft>
                <a:spcPts val="0"/>
              </a:spcAft>
              <a:buClr>
                <a:srgbClr val="000000"/>
              </a:buClr>
              <a:buSzPts val="1800"/>
              <a:buFont typeface="Arial" panose="020B0604020202020204" pitchFamily="34" charset="0"/>
              <a:buChar char="•"/>
            </a:pPr>
            <a:endParaRPr lang="en-US" sz="2000" b="0" i="0" u="none" strike="noStrike" cap="none" dirty="0">
              <a:sym typeface="Cambria Math"/>
            </a:endParaRPr>
          </a:p>
          <a:p>
            <a:pPr marL="228600" marR="0" lvl="0" indent="-228600">
              <a:lnSpc>
                <a:spcPct val="90000"/>
              </a:lnSpc>
              <a:spcBef>
                <a:spcPts val="1000"/>
              </a:spcBef>
              <a:spcAft>
                <a:spcPts val="0"/>
              </a:spcAft>
              <a:buClr>
                <a:srgbClr val="000000"/>
              </a:buClr>
              <a:buSzPts val="2200"/>
              <a:buFont typeface="Arial" panose="020B0604020202020204" pitchFamily="34" charset="0"/>
              <a:buChar char="•"/>
            </a:pPr>
            <a:r>
              <a:rPr lang="en-US" sz="2000" b="0" i="0" u="none" strike="noStrike" cap="none" dirty="0">
                <a:sym typeface="Cambria Math"/>
              </a:rPr>
              <a:t>Approximations cause round-off errors. Why?</a:t>
            </a:r>
          </a:p>
          <a:p>
            <a:pPr marL="228600" marR="0" lvl="0" indent="-228600">
              <a:lnSpc>
                <a:spcPct val="90000"/>
              </a:lnSpc>
              <a:spcBef>
                <a:spcPts val="1000"/>
              </a:spcBef>
              <a:spcAft>
                <a:spcPts val="0"/>
              </a:spcAft>
              <a:buClr>
                <a:srgbClr val="000000"/>
              </a:buClr>
              <a:buSzPts val="2200"/>
              <a:buFont typeface="Arial" panose="020B0604020202020204" pitchFamily="34" charset="0"/>
              <a:buChar char="•"/>
            </a:pPr>
            <a:r>
              <a:rPr lang="en-US" sz="2000" b="0" i="0" u="none" strike="noStrike" cap="none" dirty="0">
                <a:sym typeface="Cambria Math"/>
              </a:rPr>
              <a:t>Because the result is also an approximation!</a:t>
            </a:r>
            <a:endParaRPr lang="en-US" sz="2000" dirty="0"/>
          </a:p>
        </p:txBody>
      </p:sp>
      <p:pic>
        <p:nvPicPr>
          <p:cNvPr id="65" name="Google Shape;65;p1" descr="4ancd7gdlwty.jpg"/>
          <p:cNvPicPr preferRelativeResize="0"/>
          <p:nvPr/>
        </p:nvPicPr>
        <p:blipFill rotWithShape="1">
          <a:blip r:embed="rId3"/>
          <a:srcRect t="3101" r="2" b="2"/>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noFill/>
        </p:spPr>
      </p:pic>
      <p:sp>
        <p:nvSpPr>
          <p:cNvPr id="67" name="Google Shape;67;p1"/>
          <p:cNvSpPr txBox="1">
            <a:spLocks noGrp="1"/>
          </p:cNvSpPr>
          <p:nvPr>
            <p:ph type="sldNum" idx="12"/>
          </p:nvPr>
        </p:nvSpPr>
        <p:spPr>
          <a:xfrm>
            <a:off x="8610600" y="6356350"/>
            <a:ext cx="2743200" cy="365125"/>
          </a:xfrm>
          <a:prstGeom prst="rect">
            <a:avLst/>
          </a:prstGeom>
        </p:spPr>
        <p:txBody>
          <a:bodyPr spcFirstLastPara="1" vert="horz" lIns="91440" tIns="45720" rIns="91440" bIns="45720" rtlCol="0" anchor="ctr" anchorCtr="0">
            <a:normAutofit/>
          </a:bodyPr>
          <a:lstStyle/>
          <a:p>
            <a:pPr>
              <a:spcAft>
                <a:spcPts val="600"/>
              </a:spcAft>
              <a:buClrTx/>
              <a:buSzTx/>
              <a:defRPr/>
            </a:pPr>
            <a:fld id="{00000000-1234-1234-1234-123412341234}" type="slidenum">
              <a:rPr lang="en-US">
                <a:latin typeface="Calibri" panose="020F0502020204030204"/>
              </a:rPr>
              <a:pPr>
                <a:spcAft>
                  <a:spcPts val="600"/>
                </a:spcAft>
                <a:buClrTx/>
                <a:buSzTx/>
                <a:defRPr/>
              </a:pPr>
              <a:t>17</a:t>
            </a:fld>
            <a:endParaRPr lang="en-US">
              <a:latin typeface="Calibri" panose="020F0502020204030204"/>
            </a:endParaRPr>
          </a:p>
        </p:txBody>
      </p:sp>
      <p:cxnSp>
        <p:nvCxnSpPr>
          <p:cNvPr id="69" name="Google Shape;69;p1"/>
          <p:cNvCxnSpPr/>
          <p:nvPr/>
        </p:nvCxnSpPr>
        <p:spPr>
          <a:xfrm rot="10800000" flipH="1">
            <a:off x="463639" y="731539"/>
            <a:ext cx="1" cy="569039"/>
          </a:xfrm>
          <a:prstGeom prst="straightConnector1">
            <a:avLst/>
          </a:prstGeom>
          <a:noFill/>
          <a:ln w="19050" cap="flat" cmpd="sng">
            <a:solidFill>
              <a:srgbClr val="000000"/>
            </a:solidFill>
            <a:prstDash val="solid"/>
            <a:miter lim="8000"/>
            <a:headEnd type="none" w="sm" len="sm"/>
            <a:tailEnd type="none" w="sm" len="sm"/>
          </a:ln>
        </p:spPr>
      </p:cxnSp>
    </p:spTree>
    <p:extLst>
      <p:ext uri="{BB962C8B-B14F-4D97-AF65-F5344CB8AC3E}">
        <p14:creationId xmlns:p14="http://schemas.microsoft.com/office/powerpoint/2010/main" val="16899120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Google Shape;74;p2"/>
          <p:cNvSpPr txBox="1">
            <a:spLocks noGrp="1"/>
          </p:cNvSpPr>
          <p:nvPr>
            <p:ph type="title"/>
          </p:nvPr>
        </p:nvSpPr>
        <p:spPr>
          <a:xfrm>
            <a:off x="838200" y="365125"/>
            <a:ext cx="10515600" cy="1325563"/>
          </a:xfrm>
          <a:prstGeom prst="rect">
            <a:avLst/>
          </a:prstGeom>
          <a:noFill/>
          <a:ln>
            <a:noFill/>
          </a:ln>
        </p:spPr>
        <p:txBody>
          <a:bodyPr spcFirstLastPara="1" wrap="square" lIns="45700" tIns="45700" rIns="45700" bIns="45700" anchor="ctr" anchorCtr="0">
            <a:normAutofit/>
          </a:bodyPr>
          <a:lstStyle/>
          <a:p>
            <a:pPr marL="0" marR="0" lvl="0" indent="0" algn="l" rtl="0">
              <a:lnSpc>
                <a:spcPct val="90000"/>
              </a:lnSpc>
              <a:spcBef>
                <a:spcPts val="0"/>
              </a:spcBef>
              <a:spcAft>
                <a:spcPts val="0"/>
              </a:spcAft>
              <a:buClr>
                <a:srgbClr val="000000"/>
              </a:buClr>
              <a:buSzPts val="4400"/>
              <a:buFont typeface="Calibri"/>
              <a:buNone/>
            </a:pPr>
            <a:r>
              <a:rPr lang="en-US">
                <a:solidFill>
                  <a:srgbClr val="000000"/>
                </a:solidFill>
              </a:rPr>
              <a:t>IEEE 754 Floating Point Standard</a:t>
            </a:r>
            <a:endParaRPr/>
          </a:p>
        </p:txBody>
      </p:sp>
      <p:sp>
        <p:nvSpPr>
          <p:cNvPr id="75" name="Google Shape;75;p2"/>
          <p:cNvSpPr txBox="1">
            <a:spLocks noGrp="1"/>
          </p:cNvSpPr>
          <p:nvPr>
            <p:ph type="sldNum" idx="12"/>
          </p:nvPr>
        </p:nvSpPr>
        <p:spPr>
          <a:xfrm>
            <a:off x="11172418" y="6549669"/>
            <a:ext cx="181382" cy="248306"/>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1200"/>
              <a:buFont typeface="Calibri"/>
              <a:buNone/>
            </a:pPr>
            <a:fld id="{00000000-1234-1234-1234-123412341234}" type="slidenum">
              <a:rPr lang="en-US">
                <a:solidFill>
                  <a:srgbClr val="FFFFFF"/>
                </a:solidFill>
              </a:rPr>
              <a:t>18</a:t>
            </a:fld>
            <a:endParaRPr/>
          </a:p>
        </p:txBody>
      </p:sp>
      <p:pic>
        <p:nvPicPr>
          <p:cNvPr id="76" name="Google Shape;76;p2" descr="Screen Shot 2021-01-27 at 7.52.42 PM.png"/>
          <p:cNvPicPr preferRelativeResize="0"/>
          <p:nvPr/>
        </p:nvPicPr>
        <p:blipFill rotWithShape="1">
          <a:blip r:embed="rId3">
            <a:alphaModFix/>
          </a:blip>
          <a:srcRect/>
          <a:stretch/>
        </p:blipFill>
        <p:spPr>
          <a:xfrm>
            <a:off x="413518" y="1427241"/>
            <a:ext cx="10758919" cy="2145316"/>
          </a:xfrm>
          <a:prstGeom prst="rect">
            <a:avLst/>
          </a:prstGeom>
          <a:noFill/>
          <a:ln>
            <a:noFill/>
          </a:ln>
        </p:spPr>
      </p:pic>
      <p:cxnSp>
        <p:nvCxnSpPr>
          <p:cNvPr id="77" name="Google Shape;77;p2"/>
          <p:cNvCxnSpPr/>
          <p:nvPr/>
        </p:nvCxnSpPr>
        <p:spPr>
          <a:xfrm rot="10800000" flipH="1">
            <a:off x="593971" y="628571"/>
            <a:ext cx="1" cy="798671"/>
          </a:xfrm>
          <a:prstGeom prst="straightConnector1">
            <a:avLst/>
          </a:prstGeom>
          <a:noFill/>
          <a:ln w="19050" cap="flat" cmpd="sng">
            <a:solidFill>
              <a:srgbClr val="000000"/>
            </a:solidFill>
            <a:prstDash val="solid"/>
            <a:miter lim="8000"/>
            <a:headEnd type="none" w="sm" len="sm"/>
            <a:tailEnd type="none" w="sm" len="sm"/>
          </a:ln>
        </p:spPr>
      </p:cxnSp>
      <p:sp>
        <p:nvSpPr>
          <p:cNvPr id="78" name="Google Shape;78;p2"/>
          <p:cNvSpPr txBox="1"/>
          <p:nvPr/>
        </p:nvSpPr>
        <p:spPr>
          <a:xfrm>
            <a:off x="413526" y="4081382"/>
            <a:ext cx="10992900" cy="2312400"/>
          </a:xfrm>
          <a:prstGeom prst="rect">
            <a:avLst/>
          </a:prstGeom>
          <a:noFill/>
          <a:ln>
            <a:noFill/>
          </a:ln>
        </p:spPr>
        <p:txBody>
          <a:bodyPr spcFirstLastPara="1" wrap="square" lIns="45700" tIns="45700" rIns="45700" bIns="45700" anchor="ctr" anchorCtr="0">
            <a:normAutofit fontScale="85000" lnSpcReduction="20000"/>
          </a:bodyPr>
          <a:lstStyle/>
          <a:p>
            <a:pPr marL="0" lvl="0" indent="0" algn="l" rtl="0">
              <a:lnSpc>
                <a:spcPct val="90000"/>
              </a:lnSpc>
              <a:spcBef>
                <a:spcPts val="0"/>
              </a:spcBef>
              <a:spcAft>
                <a:spcPts val="0"/>
              </a:spcAft>
              <a:buNone/>
            </a:pPr>
            <a:endParaRPr sz="2000" b="0" i="0" u="none" strike="noStrike" cap="none">
              <a:solidFill>
                <a:srgbClr val="000000"/>
              </a:solidFill>
              <a:latin typeface="Cambria Math"/>
              <a:ea typeface="Cambria Math"/>
              <a:cs typeface="Cambria Math"/>
              <a:sym typeface="Cambria Math"/>
            </a:endParaRPr>
          </a:p>
          <a:p>
            <a:pPr marL="228600" marR="0" lvl="0" indent="-215900" algn="l" rtl="0">
              <a:lnSpc>
                <a:spcPct val="90000"/>
              </a:lnSpc>
              <a:spcBef>
                <a:spcPts val="0"/>
              </a:spcBef>
              <a:spcAft>
                <a:spcPts val="0"/>
              </a:spcAft>
              <a:buSzPts val="2000"/>
              <a:buFont typeface="Cambria Math"/>
              <a:buChar char="•"/>
            </a:pPr>
            <a:r>
              <a:rPr lang="en-US" sz="2000">
                <a:latin typeface="Cambria Math"/>
                <a:ea typeface="Cambria Math"/>
                <a:cs typeface="Cambria Math"/>
                <a:sym typeface="Cambria Math"/>
              </a:rPr>
              <a:t>The floating point standard is used to represent numbers in binary</a:t>
            </a:r>
            <a:endParaRPr sz="2000">
              <a:latin typeface="Cambria Math"/>
              <a:ea typeface="Cambria Math"/>
              <a:cs typeface="Cambria Math"/>
              <a:sym typeface="Cambria Math"/>
            </a:endParaRPr>
          </a:p>
          <a:p>
            <a:pPr marL="228600" marR="0" lvl="0" indent="-215900" algn="l" rtl="0">
              <a:lnSpc>
                <a:spcPct val="90000"/>
              </a:lnSpc>
              <a:spcBef>
                <a:spcPts val="0"/>
              </a:spcBef>
              <a:spcAft>
                <a:spcPts val="0"/>
              </a:spcAft>
              <a:buSzPts val="2000"/>
              <a:buFont typeface="Cambria Math"/>
              <a:buChar char="•"/>
            </a:pPr>
            <a:r>
              <a:rPr lang="en-US" sz="2000">
                <a:latin typeface="Cambria Math"/>
                <a:ea typeface="Cambria Math"/>
                <a:cs typeface="Cambria Math"/>
                <a:sym typeface="Cambria Math"/>
              </a:rPr>
              <a:t>Single precision: 32 bit</a:t>
            </a:r>
            <a:endParaRPr sz="2000">
              <a:latin typeface="Cambria Math"/>
              <a:ea typeface="Cambria Math"/>
              <a:cs typeface="Cambria Math"/>
              <a:sym typeface="Cambria Math"/>
            </a:endParaRPr>
          </a:p>
          <a:p>
            <a:pPr marL="457200" lvl="0" indent="-355600" algn="l" rtl="0">
              <a:lnSpc>
                <a:spcPct val="90000"/>
              </a:lnSpc>
              <a:spcBef>
                <a:spcPts val="1000"/>
              </a:spcBef>
              <a:spcAft>
                <a:spcPts val="0"/>
              </a:spcAft>
              <a:buClr>
                <a:schemeClr val="dk1"/>
              </a:buClr>
              <a:buSzPts val="2000"/>
              <a:buChar char="•"/>
            </a:pPr>
            <a:r>
              <a:rPr lang="en-US" sz="2000">
                <a:solidFill>
                  <a:schemeClr val="dk1"/>
                </a:solidFill>
                <a:latin typeface="Cambria Math"/>
                <a:ea typeface="Cambria Math"/>
                <a:cs typeface="Cambria Math"/>
                <a:sym typeface="Cambria Math"/>
              </a:rPr>
              <a:t>Sign bit (s) - indicates sign</a:t>
            </a:r>
            <a:endParaRPr sz="2000">
              <a:solidFill>
                <a:schemeClr val="dk1"/>
              </a:solidFill>
            </a:endParaRPr>
          </a:p>
          <a:p>
            <a:pPr marL="457200" lvl="0" indent="-355600" algn="l" rtl="0">
              <a:lnSpc>
                <a:spcPct val="90000"/>
              </a:lnSpc>
              <a:spcBef>
                <a:spcPts val="1000"/>
              </a:spcBef>
              <a:spcAft>
                <a:spcPts val="0"/>
              </a:spcAft>
              <a:buClr>
                <a:schemeClr val="dk1"/>
              </a:buClr>
              <a:buSzPts val="2000"/>
              <a:buChar char="•"/>
            </a:pPr>
            <a:r>
              <a:rPr lang="en-US" sz="2000">
                <a:solidFill>
                  <a:schemeClr val="dk1"/>
                </a:solidFill>
                <a:latin typeface="Cambria Math"/>
                <a:ea typeface="Cambria Math"/>
                <a:cs typeface="Cambria Math"/>
                <a:sym typeface="Cambria Math"/>
              </a:rPr>
              <a:t>Characteristic (c) - 8 bit base-2 exponent with a range of -126 to 127 </a:t>
            </a:r>
            <a:endParaRPr sz="2000">
              <a:solidFill>
                <a:schemeClr val="dk1"/>
              </a:solidFill>
            </a:endParaRPr>
          </a:p>
          <a:p>
            <a:pPr marL="457200" lvl="0" indent="-355600" algn="l" rtl="0">
              <a:lnSpc>
                <a:spcPct val="90000"/>
              </a:lnSpc>
              <a:spcBef>
                <a:spcPts val="1000"/>
              </a:spcBef>
              <a:spcAft>
                <a:spcPts val="0"/>
              </a:spcAft>
              <a:buClr>
                <a:schemeClr val="dk1"/>
              </a:buClr>
              <a:buSzPts val="2000"/>
              <a:buChar char="•"/>
            </a:pPr>
            <a:r>
              <a:rPr lang="en-US" sz="2000">
                <a:solidFill>
                  <a:schemeClr val="dk1"/>
                </a:solidFill>
                <a:latin typeface="Cambria Math"/>
                <a:ea typeface="Cambria Math"/>
                <a:cs typeface="Cambria Math"/>
                <a:sym typeface="Cambria Math"/>
              </a:rPr>
              <a:t>Mantissa (f) - 23 bit binary fraction which amounts to 6 digit decimal precision</a:t>
            </a:r>
            <a:endParaRPr sz="2000">
              <a:solidFill>
                <a:schemeClr val="dk1"/>
              </a:solidFill>
            </a:endParaRPr>
          </a:p>
          <a:p>
            <a:pPr marL="457200" marR="0" lvl="0" indent="0" algn="l" rtl="0">
              <a:lnSpc>
                <a:spcPct val="90000"/>
              </a:lnSpc>
              <a:spcBef>
                <a:spcPts val="0"/>
              </a:spcBef>
              <a:spcAft>
                <a:spcPts val="0"/>
              </a:spcAft>
              <a:buNone/>
            </a:pPr>
            <a:endParaRPr sz="2000">
              <a:latin typeface="Cambria Math"/>
              <a:ea typeface="Cambria Math"/>
              <a:cs typeface="Cambria Math"/>
              <a:sym typeface="Cambria Math"/>
            </a:endParaRPr>
          </a:p>
          <a:p>
            <a:pPr marL="228600" marR="0" lvl="0" indent="-215900" algn="l" rtl="0">
              <a:lnSpc>
                <a:spcPct val="90000"/>
              </a:lnSpc>
              <a:spcBef>
                <a:spcPts val="0"/>
              </a:spcBef>
              <a:spcAft>
                <a:spcPts val="0"/>
              </a:spcAft>
              <a:buSzPts val="2000"/>
              <a:buFont typeface="Cambria Math"/>
              <a:buChar char="•"/>
            </a:pPr>
            <a:r>
              <a:rPr lang="en-US" sz="2000">
                <a:latin typeface="Cambria Math"/>
                <a:ea typeface="Cambria Math"/>
                <a:cs typeface="Cambria Math"/>
                <a:sym typeface="Cambria Math"/>
              </a:rPr>
              <a:t>Double precision: 64 bit</a:t>
            </a:r>
            <a:endParaRPr sz="2000">
              <a:latin typeface="Cambria Math"/>
              <a:ea typeface="Cambria Math"/>
              <a:cs typeface="Cambria Math"/>
              <a:sym typeface="Cambria Math"/>
            </a:endParaRPr>
          </a:p>
          <a:p>
            <a:pPr marL="457200" lvl="0" indent="-355600" algn="l" rtl="0">
              <a:lnSpc>
                <a:spcPct val="90000"/>
              </a:lnSpc>
              <a:spcBef>
                <a:spcPts val="1000"/>
              </a:spcBef>
              <a:spcAft>
                <a:spcPts val="0"/>
              </a:spcAft>
              <a:buClr>
                <a:schemeClr val="dk1"/>
              </a:buClr>
              <a:buSzPts val="2000"/>
              <a:buChar char="•"/>
            </a:pPr>
            <a:r>
              <a:rPr lang="en-US" sz="2000">
                <a:solidFill>
                  <a:schemeClr val="dk1"/>
                </a:solidFill>
                <a:latin typeface="Cambria Math"/>
                <a:ea typeface="Cambria Math"/>
                <a:cs typeface="Cambria Math"/>
                <a:sym typeface="Cambria Math"/>
              </a:rPr>
              <a:t>1 bit sign, 11 bit characteristic and 52 bit mantissa</a:t>
            </a:r>
            <a:endParaRPr sz="2000">
              <a:latin typeface="Cambria Math"/>
              <a:ea typeface="Cambria Math"/>
              <a:cs typeface="Cambria Math"/>
              <a:sym typeface="Cambria Math"/>
            </a:endParaRPr>
          </a:p>
          <a:p>
            <a:pPr marL="914400" marR="0" lvl="0" indent="0" algn="l" rtl="0">
              <a:lnSpc>
                <a:spcPct val="90000"/>
              </a:lnSpc>
              <a:spcBef>
                <a:spcPts val="1000"/>
              </a:spcBef>
              <a:spcAft>
                <a:spcPts val="0"/>
              </a:spcAft>
              <a:buNone/>
            </a:pPr>
            <a:endParaRPr sz="2000"/>
          </a:p>
        </p:txBody>
      </p:sp>
    </p:spTree>
    <p:extLst>
      <p:ext uri="{BB962C8B-B14F-4D97-AF65-F5344CB8AC3E}">
        <p14:creationId xmlns:p14="http://schemas.microsoft.com/office/powerpoint/2010/main" val="29818481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Google Shape;83;p3"/>
          <p:cNvSpPr txBox="1">
            <a:spLocks noGrp="1"/>
          </p:cNvSpPr>
          <p:nvPr>
            <p:ph type="title"/>
          </p:nvPr>
        </p:nvSpPr>
        <p:spPr>
          <a:xfrm>
            <a:off x="838200" y="365125"/>
            <a:ext cx="10515600" cy="1325563"/>
          </a:xfrm>
          <a:prstGeom prst="rect">
            <a:avLst/>
          </a:prstGeom>
          <a:noFill/>
          <a:ln>
            <a:noFill/>
          </a:ln>
        </p:spPr>
        <p:txBody>
          <a:bodyPr spcFirstLastPara="1" wrap="square" lIns="45700" tIns="45700" rIns="45700" bIns="45700" anchor="ctr" anchorCtr="0">
            <a:normAutofit/>
          </a:bodyPr>
          <a:lstStyle/>
          <a:p>
            <a:pPr marL="0" lvl="0" indent="0" algn="l" rtl="0">
              <a:lnSpc>
                <a:spcPct val="90000"/>
              </a:lnSpc>
              <a:spcBef>
                <a:spcPts val="0"/>
              </a:spcBef>
              <a:spcAft>
                <a:spcPts val="0"/>
              </a:spcAft>
              <a:buClr>
                <a:srgbClr val="FFFFFF"/>
              </a:buClr>
              <a:buSzPts val="4400"/>
              <a:buFont typeface="Calibri"/>
              <a:buNone/>
            </a:pPr>
            <a:r>
              <a:rPr lang="en-US">
                <a:solidFill>
                  <a:srgbClr val="FFFFFF"/>
                </a:solidFill>
              </a:rPr>
              <a:t>Decimal Representation</a:t>
            </a:r>
            <a:endParaRPr/>
          </a:p>
        </p:txBody>
      </p:sp>
      <p:sp>
        <p:nvSpPr>
          <p:cNvPr id="84" name="Google Shape;84;p3"/>
          <p:cNvSpPr txBox="1">
            <a:spLocks noGrp="1"/>
          </p:cNvSpPr>
          <p:nvPr>
            <p:ph type="body" idx="1"/>
          </p:nvPr>
        </p:nvSpPr>
        <p:spPr>
          <a:xfrm>
            <a:off x="838200" y="1825625"/>
            <a:ext cx="6162512" cy="4816229"/>
          </a:xfrm>
          <a:prstGeom prst="rect">
            <a:avLst/>
          </a:prstGeom>
          <a:noFill/>
          <a:ln>
            <a:noFill/>
          </a:ln>
        </p:spPr>
        <p:txBody>
          <a:bodyPr spcFirstLastPara="1" wrap="square" lIns="45700" tIns="45700" rIns="45700" bIns="45700" anchor="t" anchorCtr="0">
            <a:normAutofit/>
          </a:bodyPr>
          <a:lstStyle/>
          <a:p>
            <a:pPr marL="221741" lvl="0" indent="-221741" algn="l" rtl="0">
              <a:lnSpc>
                <a:spcPct val="90000"/>
              </a:lnSpc>
              <a:spcBef>
                <a:spcPts val="0"/>
              </a:spcBef>
              <a:spcAft>
                <a:spcPts val="0"/>
              </a:spcAft>
              <a:buClr>
                <a:srgbClr val="FFFFFF"/>
              </a:buClr>
              <a:buSzPts val="2716"/>
              <a:buChar char="•"/>
            </a:pPr>
            <a:r>
              <a:rPr lang="en-US" sz="2716"/>
              <a:t>Decimal representation is easier for us to understand conceptually </a:t>
            </a:r>
            <a:endParaRPr/>
          </a:p>
          <a:p>
            <a:pPr marL="221741" lvl="0" indent="-221741" algn="l" rtl="0">
              <a:lnSpc>
                <a:spcPct val="90000"/>
              </a:lnSpc>
              <a:spcBef>
                <a:spcPts val="900"/>
              </a:spcBef>
              <a:spcAft>
                <a:spcPts val="0"/>
              </a:spcAft>
              <a:buClr>
                <a:srgbClr val="FFFFFF"/>
              </a:buClr>
              <a:buSzPts val="2716"/>
              <a:buChar char="•"/>
            </a:pPr>
            <a:r>
              <a:rPr lang="en-US" sz="2716"/>
              <a:t>Float point form is obtained by chopping or rounding the mantissa.</a:t>
            </a:r>
            <a:endParaRPr/>
          </a:p>
          <a:p>
            <a:pPr marL="221741" lvl="0" indent="-221741" algn="l" rtl="0">
              <a:lnSpc>
                <a:spcPct val="90000"/>
              </a:lnSpc>
              <a:spcBef>
                <a:spcPts val="900"/>
              </a:spcBef>
              <a:spcAft>
                <a:spcPts val="0"/>
              </a:spcAft>
              <a:buClr>
                <a:srgbClr val="FFFFFF"/>
              </a:buClr>
              <a:buSzPts val="2716"/>
              <a:buChar char="•"/>
            </a:pPr>
            <a:r>
              <a:rPr lang="en-US" sz="2716"/>
              <a:t>For ex. π = 3.14159265,</a:t>
            </a:r>
            <a:endParaRPr/>
          </a:p>
          <a:p>
            <a:pPr marL="221741" lvl="0" indent="-221741" algn="l" rtl="0">
              <a:lnSpc>
                <a:spcPct val="90000"/>
              </a:lnSpc>
              <a:spcBef>
                <a:spcPts val="900"/>
              </a:spcBef>
              <a:spcAft>
                <a:spcPts val="0"/>
              </a:spcAft>
              <a:buClr>
                <a:srgbClr val="FFFFFF"/>
              </a:buClr>
              <a:buSzPts val="2716"/>
              <a:buChar char="•"/>
            </a:pPr>
            <a:r>
              <a:rPr lang="en-US" sz="2716"/>
              <a:t>On five-digit chopping:</a:t>
            </a:r>
            <a:endParaRPr/>
          </a:p>
          <a:p>
            <a:pPr marL="0" lvl="6" indent="1330452" algn="l" rtl="0">
              <a:lnSpc>
                <a:spcPct val="90000"/>
              </a:lnSpc>
              <a:spcBef>
                <a:spcPts val="900"/>
              </a:spcBef>
              <a:spcAft>
                <a:spcPts val="0"/>
              </a:spcAft>
              <a:buClr>
                <a:srgbClr val="FFFFFF"/>
              </a:buClr>
              <a:buSzPts val="2716"/>
              <a:buFont typeface="Calibri"/>
              <a:buNone/>
            </a:pPr>
            <a:r>
              <a:rPr lang="en-US" sz="2716">
                <a:solidFill>
                  <a:srgbClr val="FFFFFF"/>
                </a:solidFill>
              </a:rPr>
              <a:t>π = 3.1415</a:t>
            </a:r>
            <a:endParaRPr/>
          </a:p>
          <a:p>
            <a:pPr marL="221741" lvl="0" indent="-221741" algn="l" rtl="0">
              <a:lnSpc>
                <a:spcPct val="90000"/>
              </a:lnSpc>
              <a:spcBef>
                <a:spcPts val="900"/>
              </a:spcBef>
              <a:spcAft>
                <a:spcPts val="0"/>
              </a:spcAft>
              <a:buClr>
                <a:srgbClr val="FFFFFF"/>
              </a:buClr>
              <a:buSzPts val="2716"/>
              <a:buChar char="•"/>
            </a:pPr>
            <a:r>
              <a:rPr lang="en-US" sz="2716"/>
              <a:t>On five-digit rounding:</a:t>
            </a:r>
            <a:endParaRPr/>
          </a:p>
          <a:p>
            <a:pPr marL="0" lvl="6" indent="1330452" algn="l" rtl="0">
              <a:lnSpc>
                <a:spcPct val="90000"/>
              </a:lnSpc>
              <a:spcBef>
                <a:spcPts val="900"/>
              </a:spcBef>
              <a:spcAft>
                <a:spcPts val="0"/>
              </a:spcAft>
              <a:buClr>
                <a:srgbClr val="FFFFFF"/>
              </a:buClr>
              <a:buSzPts val="2716"/>
              <a:buFont typeface="Calibri"/>
              <a:buNone/>
            </a:pPr>
            <a:r>
              <a:rPr lang="en-US" sz="2716">
                <a:solidFill>
                  <a:srgbClr val="FFFFFF"/>
                </a:solidFill>
              </a:rPr>
              <a:t>π = 3.1416</a:t>
            </a:r>
            <a:endParaRPr/>
          </a:p>
        </p:txBody>
      </p:sp>
      <p:sp>
        <p:nvSpPr>
          <p:cNvPr id="85" name="Google Shape;85;p3"/>
          <p:cNvSpPr txBox="1">
            <a:spLocks noGrp="1"/>
          </p:cNvSpPr>
          <p:nvPr>
            <p:ph type="sldNum" idx="12"/>
          </p:nvPr>
        </p:nvSpPr>
        <p:spPr>
          <a:xfrm>
            <a:off x="11172418" y="6549669"/>
            <a:ext cx="181382" cy="248306"/>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1200"/>
              <a:buFont typeface="Calibri"/>
              <a:buNone/>
            </a:pPr>
            <a:fld id="{00000000-1234-1234-1234-123412341234}" type="slidenum">
              <a:rPr lang="en-US">
                <a:solidFill>
                  <a:srgbClr val="FFFFFF"/>
                </a:solidFill>
              </a:rPr>
              <a:t>19</a:t>
            </a:fld>
            <a:endParaRPr/>
          </a:p>
        </p:txBody>
      </p:sp>
      <p:pic>
        <p:nvPicPr>
          <p:cNvPr id="86" name="Google Shape;86;p3" descr="2438913_0.jpg"/>
          <p:cNvPicPr preferRelativeResize="0"/>
          <p:nvPr/>
        </p:nvPicPr>
        <p:blipFill rotWithShape="1">
          <a:blip r:embed="rId3">
            <a:alphaModFix/>
          </a:blip>
          <a:srcRect l="16128" t="16101" r="17936" b="13810"/>
          <a:stretch/>
        </p:blipFill>
        <p:spPr>
          <a:xfrm>
            <a:off x="8395169" y="2071789"/>
            <a:ext cx="3978071" cy="3627804"/>
          </a:xfrm>
          <a:prstGeom prst="rect">
            <a:avLst/>
          </a:prstGeom>
          <a:noFill/>
          <a:ln w="50800" cap="flat" cmpd="sng">
            <a:solidFill>
              <a:srgbClr val="000000"/>
            </a:solidFill>
            <a:prstDash val="solid"/>
            <a:miter lim="8000"/>
            <a:headEnd type="none" w="sm" len="sm"/>
            <a:tailEnd type="none" w="sm" len="sm"/>
          </a:ln>
        </p:spPr>
      </p:pic>
      <p:cxnSp>
        <p:nvCxnSpPr>
          <p:cNvPr id="87" name="Google Shape;87;p3"/>
          <p:cNvCxnSpPr/>
          <p:nvPr/>
        </p:nvCxnSpPr>
        <p:spPr>
          <a:xfrm rot="10800000" flipH="1">
            <a:off x="593971" y="628571"/>
            <a:ext cx="1" cy="798671"/>
          </a:xfrm>
          <a:prstGeom prst="straightConnector1">
            <a:avLst/>
          </a:prstGeom>
          <a:noFill/>
          <a:ln w="19050" cap="flat" cmpd="sng">
            <a:solidFill>
              <a:srgbClr val="FFFFFF"/>
            </a:solidFill>
            <a:prstDash val="solid"/>
            <a:miter lim="8000"/>
            <a:headEnd type="none" w="sm" len="sm"/>
            <a:tailEnd type="none" w="sm" len="sm"/>
          </a:ln>
        </p:spPr>
      </p:cxnSp>
    </p:spTree>
    <p:extLst>
      <p:ext uri="{BB962C8B-B14F-4D97-AF65-F5344CB8AC3E}">
        <p14:creationId xmlns:p14="http://schemas.microsoft.com/office/powerpoint/2010/main" val="20203021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49577CD-4FF9-DF4B-BB7D-A9342B6F00AD}"/>
              </a:ext>
            </a:extLst>
          </p:cNvPr>
          <p:cNvSpPr>
            <a:spLocks noGrp="1"/>
          </p:cNvSpPr>
          <p:nvPr>
            <p:ph type="title"/>
          </p:nvPr>
        </p:nvSpPr>
        <p:spPr>
          <a:xfrm>
            <a:off x="838200" y="963877"/>
            <a:ext cx="3494362" cy="4930246"/>
          </a:xfrm>
        </p:spPr>
        <p:txBody>
          <a:bodyPr>
            <a:normAutofit/>
          </a:bodyPr>
          <a:lstStyle/>
          <a:p>
            <a:pPr algn="r"/>
            <a:r>
              <a:rPr lang="en-US">
                <a:solidFill>
                  <a:schemeClr val="accent1"/>
                </a:solidFill>
              </a:rPr>
              <a:t>Basic Arithmetic Operations</a:t>
            </a: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C4BE3EDC-2017-D941-8F47-926DA7C1EE1B}"/>
              </a:ext>
            </a:extLst>
          </p:cNvPr>
          <p:cNvSpPr>
            <a:spLocks noGrp="1"/>
          </p:cNvSpPr>
          <p:nvPr>
            <p:ph idx="1"/>
          </p:nvPr>
        </p:nvSpPr>
        <p:spPr>
          <a:xfrm>
            <a:off x="4976031" y="963877"/>
            <a:ext cx="6377769" cy="4930246"/>
          </a:xfrm>
        </p:spPr>
        <p:txBody>
          <a:bodyPr anchor="ctr">
            <a:normAutofit/>
          </a:bodyPr>
          <a:lstStyle/>
          <a:p>
            <a:r>
              <a:rPr lang="en-US" sz="2200" dirty="0"/>
              <a:t>Computers can only do basic operations such as </a:t>
            </a:r>
            <a:r>
              <a:rPr lang="en-US" sz="2200" i="1" dirty="0"/>
              <a:t>addition</a:t>
            </a:r>
            <a:r>
              <a:rPr lang="en-US" sz="2200" dirty="0"/>
              <a:t>, </a:t>
            </a:r>
            <a:r>
              <a:rPr lang="en-US" sz="2200" i="1" dirty="0"/>
              <a:t>subtraction</a:t>
            </a:r>
            <a:r>
              <a:rPr lang="en-US" sz="2200" dirty="0"/>
              <a:t>, </a:t>
            </a:r>
            <a:r>
              <a:rPr lang="en-US" sz="2200" i="1" dirty="0"/>
              <a:t>multiplication</a:t>
            </a:r>
            <a:r>
              <a:rPr lang="en-US" sz="2200" dirty="0"/>
              <a:t> and </a:t>
            </a:r>
            <a:r>
              <a:rPr lang="en-US" sz="2200" i="1" dirty="0"/>
              <a:t>division</a:t>
            </a:r>
            <a:r>
              <a:rPr lang="en-US" sz="2200" dirty="0"/>
              <a:t>.</a:t>
            </a:r>
          </a:p>
          <a:p>
            <a:pPr lvl="1"/>
            <a:r>
              <a:rPr lang="en-US" sz="2200" dirty="0"/>
              <a:t>Multiplication is </a:t>
            </a:r>
            <a:r>
              <a:rPr lang="en-US" sz="2200" i="1" dirty="0"/>
              <a:t>shift</a:t>
            </a:r>
            <a:r>
              <a:rPr lang="en-US" sz="2200" dirty="0"/>
              <a:t> and </a:t>
            </a:r>
            <a:r>
              <a:rPr lang="en-US" sz="2200" i="1" dirty="0"/>
              <a:t>addition</a:t>
            </a:r>
            <a:r>
              <a:rPr lang="en-US" sz="2200" dirty="0"/>
              <a:t>,</a:t>
            </a:r>
          </a:p>
          <a:p>
            <a:pPr lvl="1"/>
            <a:r>
              <a:rPr lang="en-US" sz="2200" dirty="0"/>
              <a:t>Division is </a:t>
            </a:r>
            <a:r>
              <a:rPr lang="en-US" sz="2200" i="1" dirty="0"/>
              <a:t>shift</a:t>
            </a:r>
            <a:r>
              <a:rPr lang="en-US" sz="2200" dirty="0"/>
              <a:t> and </a:t>
            </a:r>
            <a:r>
              <a:rPr lang="en-US" sz="2200" i="1" dirty="0"/>
              <a:t>subtraction</a:t>
            </a:r>
            <a:r>
              <a:rPr lang="en-US" sz="2200" dirty="0"/>
              <a:t>,</a:t>
            </a:r>
          </a:p>
          <a:p>
            <a:pPr lvl="1"/>
            <a:r>
              <a:rPr lang="en-US" sz="2200" dirty="0"/>
              <a:t>Addition is little more than </a:t>
            </a:r>
            <a:r>
              <a:rPr lang="en-US" sz="2200" i="1" dirty="0"/>
              <a:t>exclusive-</a:t>
            </a:r>
            <a:r>
              <a:rPr lang="en-US" sz="2200" i="1" dirty="0" err="1"/>
              <a:t>xor</a:t>
            </a:r>
            <a:endParaRPr lang="en-US" sz="2200" i="1" dirty="0"/>
          </a:p>
          <a:p>
            <a:r>
              <a:rPr lang="en-US" sz="2200" dirty="0"/>
              <a:t>What about trigonometric functions?</a:t>
            </a:r>
          </a:p>
          <a:p>
            <a:pPr lvl="1"/>
            <a:r>
              <a:rPr lang="en-US" sz="2200" dirty="0"/>
              <a:t>Some processors do them internally, but they are still using the basic operations.</a:t>
            </a:r>
          </a:p>
          <a:p>
            <a:r>
              <a:rPr lang="en-US" sz="2200" dirty="0"/>
              <a:t>What about integrals? What about transforms? What about …?</a:t>
            </a:r>
          </a:p>
          <a:p>
            <a:pPr lvl="1"/>
            <a:r>
              <a:rPr lang="en-US" sz="2200" dirty="0"/>
              <a:t>These are in the realm of </a:t>
            </a:r>
            <a:r>
              <a:rPr lang="en-US" sz="2200" i="1" dirty="0"/>
              <a:t>numerical methods</a:t>
            </a:r>
            <a:r>
              <a:rPr lang="en-US" sz="2200" dirty="0"/>
              <a:t>.</a:t>
            </a:r>
          </a:p>
        </p:txBody>
      </p:sp>
      <p:sp>
        <p:nvSpPr>
          <p:cNvPr id="4" name="Footer Placeholder 3">
            <a:extLst>
              <a:ext uri="{FF2B5EF4-FFF2-40B4-BE49-F238E27FC236}">
                <a16:creationId xmlns:a16="http://schemas.microsoft.com/office/drawing/2014/main" id="{11C0FCA7-C583-4948-A843-34AF5647C2CD}"/>
              </a:ext>
            </a:extLst>
          </p:cNvPr>
          <p:cNvSpPr>
            <a:spLocks noGrp="1"/>
          </p:cNvSpPr>
          <p:nvPr>
            <p:ph type="ftr" sz="quarter" idx="11"/>
          </p:nvPr>
        </p:nvSpPr>
        <p:spPr/>
        <p:txBody>
          <a:bodyPr/>
          <a:lstStyle/>
          <a:p>
            <a:r>
              <a:rPr lang="en-US"/>
              <a:t>© 2021 Darrell Long</a:t>
            </a:r>
          </a:p>
        </p:txBody>
      </p:sp>
      <p:sp>
        <p:nvSpPr>
          <p:cNvPr id="5" name="Slide Number Placeholder 4">
            <a:extLst>
              <a:ext uri="{FF2B5EF4-FFF2-40B4-BE49-F238E27FC236}">
                <a16:creationId xmlns:a16="http://schemas.microsoft.com/office/drawing/2014/main" id="{2E80B26F-0E41-4645-AE4F-0D883A96D1A4}"/>
              </a:ext>
            </a:extLst>
          </p:cNvPr>
          <p:cNvSpPr>
            <a:spLocks noGrp="1"/>
          </p:cNvSpPr>
          <p:nvPr>
            <p:ph type="sldNum" sz="quarter" idx="12"/>
          </p:nvPr>
        </p:nvSpPr>
        <p:spPr/>
        <p:txBody>
          <a:bodyPr/>
          <a:lstStyle/>
          <a:p>
            <a:fld id="{A007D034-B69E-A742-8D96-D676D6BE536A}" type="slidenum">
              <a:rPr lang="en-US" smtClean="0"/>
              <a:t>2</a:t>
            </a:fld>
            <a:endParaRPr lang="en-US"/>
          </a:p>
        </p:txBody>
      </p:sp>
      <p:sp>
        <p:nvSpPr>
          <p:cNvPr id="6" name="Date Placeholder 5">
            <a:extLst>
              <a:ext uri="{FF2B5EF4-FFF2-40B4-BE49-F238E27FC236}">
                <a16:creationId xmlns:a16="http://schemas.microsoft.com/office/drawing/2014/main" id="{F231D8F3-8616-574E-BBEA-F37B00770DB4}"/>
              </a:ext>
            </a:extLst>
          </p:cNvPr>
          <p:cNvSpPr>
            <a:spLocks noGrp="1"/>
          </p:cNvSpPr>
          <p:nvPr>
            <p:ph type="dt" sz="half" idx="10"/>
          </p:nvPr>
        </p:nvSpPr>
        <p:spPr/>
        <p:txBody>
          <a:bodyPr/>
          <a:lstStyle/>
          <a:p>
            <a:fld id="{ABFACC93-00B4-1A48-9D5C-93D199460A60}" type="datetime3">
              <a:rPr lang="en-US" smtClean="0"/>
              <a:t>30 January 2021</a:t>
            </a:fld>
            <a:endParaRPr lang="en-US"/>
          </a:p>
        </p:txBody>
      </p:sp>
    </p:spTree>
    <p:extLst>
      <p:ext uri="{BB962C8B-B14F-4D97-AF65-F5344CB8AC3E}">
        <p14:creationId xmlns:p14="http://schemas.microsoft.com/office/powerpoint/2010/main" val="22611795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4"/>
          <p:cNvSpPr txBox="1">
            <a:spLocks noGrp="1"/>
          </p:cNvSpPr>
          <p:nvPr>
            <p:ph type="title"/>
          </p:nvPr>
        </p:nvSpPr>
        <p:spPr>
          <a:xfrm>
            <a:off x="838200" y="365125"/>
            <a:ext cx="10515600" cy="1325563"/>
          </a:xfrm>
          <a:prstGeom prst="rect">
            <a:avLst/>
          </a:prstGeom>
          <a:noFill/>
          <a:ln>
            <a:noFill/>
          </a:ln>
        </p:spPr>
        <p:txBody>
          <a:bodyPr spcFirstLastPara="1" wrap="square" lIns="45700" tIns="45700" rIns="45700" bIns="45700" anchor="ctr" anchorCtr="0">
            <a:normAutofit/>
          </a:bodyPr>
          <a:lstStyle/>
          <a:p>
            <a:pPr marL="0" marR="0" lvl="0" indent="0" algn="l" rtl="0">
              <a:lnSpc>
                <a:spcPct val="90000"/>
              </a:lnSpc>
              <a:spcBef>
                <a:spcPts val="0"/>
              </a:spcBef>
              <a:spcAft>
                <a:spcPts val="0"/>
              </a:spcAft>
              <a:buClr>
                <a:srgbClr val="000000"/>
              </a:buClr>
              <a:buSzPts val="4400"/>
              <a:buFont typeface="Calibri"/>
              <a:buNone/>
            </a:pPr>
            <a:r>
              <a:rPr lang="en-US">
                <a:solidFill>
                  <a:srgbClr val="000000"/>
                </a:solidFill>
              </a:rPr>
              <a:t>Absolute error and relative error</a:t>
            </a:r>
            <a:endParaRPr/>
          </a:p>
        </p:txBody>
      </p:sp>
      <p:sp>
        <p:nvSpPr>
          <p:cNvPr id="93" name="Google Shape;93;p4"/>
          <p:cNvSpPr txBox="1">
            <a:spLocks noGrp="1"/>
          </p:cNvSpPr>
          <p:nvPr>
            <p:ph type="body" idx="1"/>
          </p:nvPr>
        </p:nvSpPr>
        <p:spPr>
          <a:xfrm>
            <a:off x="873745" y="1774660"/>
            <a:ext cx="8509162" cy="4617242"/>
          </a:xfrm>
          <a:prstGeom prst="rect">
            <a:avLst/>
          </a:prstGeom>
          <a:solidFill>
            <a:srgbClr val="FDFCFF"/>
          </a:solidFill>
          <a:ln>
            <a:noFill/>
          </a:ln>
        </p:spPr>
        <p:txBody>
          <a:bodyPr spcFirstLastPara="1" wrap="square" lIns="45700" tIns="45700" rIns="45700" bIns="45700" anchor="t" anchorCtr="0">
            <a:normAutofit/>
          </a:bodyPr>
          <a:lstStyle/>
          <a:p>
            <a:pPr marL="280736" lvl="0" indent="-280736" algn="l" rtl="0">
              <a:lnSpc>
                <a:spcPct val="90000"/>
              </a:lnSpc>
              <a:spcBef>
                <a:spcPts val="0"/>
              </a:spcBef>
              <a:spcAft>
                <a:spcPts val="0"/>
              </a:spcAft>
              <a:buClr>
                <a:srgbClr val="060606"/>
              </a:buClr>
              <a:buSzPts val="2800"/>
              <a:buFont typeface="Calibri"/>
              <a:buChar char="•"/>
            </a:pPr>
            <a:r>
              <a:rPr lang="en-US">
                <a:solidFill>
                  <a:srgbClr val="060606"/>
                </a:solidFill>
              </a:rPr>
              <a:t>If p* is an approximation of p, absolute error is given by:</a:t>
            </a:r>
            <a:endParaRPr/>
          </a:p>
          <a:p>
            <a:pPr marL="0" lvl="7" indent="1600200" algn="l" rtl="0">
              <a:lnSpc>
                <a:spcPct val="90000"/>
              </a:lnSpc>
              <a:spcBef>
                <a:spcPts val="1000"/>
              </a:spcBef>
              <a:spcAft>
                <a:spcPts val="0"/>
              </a:spcAft>
              <a:buClr>
                <a:srgbClr val="060606"/>
              </a:buClr>
              <a:buSzPts val="2800"/>
              <a:buFont typeface="Calibri"/>
              <a:buNone/>
            </a:pPr>
            <a:r>
              <a:rPr lang="en-US">
                <a:solidFill>
                  <a:srgbClr val="060606"/>
                </a:solidFill>
              </a:rPr>
              <a:t>               </a:t>
            </a:r>
            <a:endParaRPr/>
          </a:p>
          <a:p>
            <a:pPr marL="0" lvl="8" indent="1828800" algn="l" rtl="0">
              <a:lnSpc>
                <a:spcPct val="90000"/>
              </a:lnSpc>
              <a:spcBef>
                <a:spcPts val="1000"/>
              </a:spcBef>
              <a:spcAft>
                <a:spcPts val="0"/>
              </a:spcAft>
              <a:buClr>
                <a:srgbClr val="060606"/>
              </a:buClr>
              <a:buSzPts val="2800"/>
              <a:buFont typeface="Calibri"/>
              <a:buNone/>
            </a:pPr>
            <a:r>
              <a:rPr lang="en-US">
                <a:solidFill>
                  <a:srgbClr val="060606"/>
                </a:solidFill>
              </a:rPr>
              <a:t>                 </a:t>
            </a:r>
            <a:endParaRPr/>
          </a:p>
          <a:p>
            <a:pPr marL="280736" lvl="0" indent="-102935" algn="l" rtl="0">
              <a:lnSpc>
                <a:spcPct val="90000"/>
              </a:lnSpc>
              <a:spcBef>
                <a:spcPts val="1000"/>
              </a:spcBef>
              <a:spcAft>
                <a:spcPts val="0"/>
              </a:spcAft>
              <a:buClr>
                <a:srgbClr val="060606"/>
              </a:buClr>
              <a:buSzPts val="2800"/>
              <a:buFont typeface="Calibri"/>
              <a:buNone/>
            </a:pPr>
            <a:endParaRPr>
              <a:solidFill>
                <a:srgbClr val="060606"/>
              </a:solidFill>
            </a:endParaRPr>
          </a:p>
          <a:p>
            <a:pPr marL="280736" lvl="0" indent="-280736" algn="l" rtl="0">
              <a:lnSpc>
                <a:spcPct val="90000"/>
              </a:lnSpc>
              <a:spcBef>
                <a:spcPts val="1000"/>
              </a:spcBef>
              <a:spcAft>
                <a:spcPts val="0"/>
              </a:spcAft>
              <a:buClr>
                <a:srgbClr val="060606"/>
              </a:buClr>
              <a:buSzPts val="2800"/>
              <a:buFont typeface="Calibri"/>
              <a:buChar char="•"/>
            </a:pPr>
            <a:r>
              <a:rPr lang="en-US">
                <a:solidFill>
                  <a:srgbClr val="060606"/>
                </a:solidFill>
              </a:rPr>
              <a:t>Relative error is given by:      </a:t>
            </a:r>
            <a:endParaRPr/>
          </a:p>
          <a:p>
            <a:pPr marL="0" lvl="0" indent="0" algn="l" rtl="0">
              <a:lnSpc>
                <a:spcPct val="90000"/>
              </a:lnSpc>
              <a:spcBef>
                <a:spcPts val="1000"/>
              </a:spcBef>
              <a:spcAft>
                <a:spcPts val="0"/>
              </a:spcAft>
              <a:buClr>
                <a:srgbClr val="060606"/>
              </a:buClr>
              <a:buSzPts val="2800"/>
              <a:buFont typeface="Calibri"/>
              <a:buNone/>
            </a:pPr>
            <a:r>
              <a:rPr lang="en-US">
                <a:solidFill>
                  <a:srgbClr val="060606"/>
                </a:solidFill>
              </a:rPr>
              <a:t>              </a:t>
            </a:r>
            <a:endParaRPr/>
          </a:p>
          <a:p>
            <a:pPr marL="0" lvl="8" indent="1828800" algn="l" rtl="0">
              <a:lnSpc>
                <a:spcPct val="90000"/>
              </a:lnSpc>
              <a:spcBef>
                <a:spcPts val="1000"/>
              </a:spcBef>
              <a:spcAft>
                <a:spcPts val="0"/>
              </a:spcAft>
              <a:buClr>
                <a:srgbClr val="060606"/>
              </a:buClr>
              <a:buSzPts val="2800"/>
              <a:buFont typeface="Calibri"/>
              <a:buNone/>
            </a:pPr>
            <a:r>
              <a:rPr lang="en-US">
                <a:solidFill>
                  <a:srgbClr val="060606"/>
                </a:solidFill>
              </a:rPr>
              <a:t>                 </a:t>
            </a:r>
            <a:endParaRPr/>
          </a:p>
        </p:txBody>
      </p:sp>
      <p:sp>
        <p:nvSpPr>
          <p:cNvPr id="94" name="Google Shape;94;p4"/>
          <p:cNvSpPr txBox="1">
            <a:spLocks noGrp="1"/>
          </p:cNvSpPr>
          <p:nvPr>
            <p:ph type="sldNum" idx="12"/>
          </p:nvPr>
        </p:nvSpPr>
        <p:spPr>
          <a:xfrm>
            <a:off x="11172418" y="6549669"/>
            <a:ext cx="181382" cy="248306"/>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1200"/>
              <a:buFont typeface="Calibri"/>
              <a:buNone/>
            </a:pPr>
            <a:fld id="{00000000-1234-1234-1234-123412341234}" type="slidenum">
              <a:rPr lang="en-US">
                <a:solidFill>
                  <a:srgbClr val="FFFFFF"/>
                </a:solidFill>
              </a:rPr>
              <a:t>20</a:t>
            </a:fld>
            <a:endParaRPr/>
          </a:p>
        </p:txBody>
      </p:sp>
      <p:cxnSp>
        <p:nvCxnSpPr>
          <p:cNvPr id="95" name="Google Shape;95;p4"/>
          <p:cNvCxnSpPr/>
          <p:nvPr/>
        </p:nvCxnSpPr>
        <p:spPr>
          <a:xfrm rot="10800000" flipH="1">
            <a:off x="617668" y="628571"/>
            <a:ext cx="1" cy="798671"/>
          </a:xfrm>
          <a:prstGeom prst="straightConnector1">
            <a:avLst/>
          </a:prstGeom>
          <a:noFill/>
          <a:ln w="19050" cap="flat" cmpd="sng">
            <a:solidFill>
              <a:srgbClr val="000000"/>
            </a:solidFill>
            <a:prstDash val="solid"/>
            <a:miter lim="8000"/>
            <a:headEnd type="none" w="sm" len="sm"/>
            <a:tailEnd type="none" w="sm" len="sm"/>
          </a:ln>
        </p:spPr>
      </p:cxnSp>
      <p:pic>
        <p:nvPicPr>
          <p:cNvPr id="96" name="Google Shape;96;p4" descr="Screen Shot 2021-01-28 at 12.51.07 AM.png"/>
          <p:cNvPicPr preferRelativeResize="0"/>
          <p:nvPr/>
        </p:nvPicPr>
        <p:blipFill rotWithShape="1">
          <a:blip r:embed="rId3">
            <a:alphaModFix/>
          </a:blip>
          <a:srcRect/>
          <a:stretch/>
        </p:blipFill>
        <p:spPr>
          <a:xfrm>
            <a:off x="4641850" y="2698750"/>
            <a:ext cx="2019300" cy="723900"/>
          </a:xfrm>
          <a:prstGeom prst="rect">
            <a:avLst/>
          </a:prstGeom>
          <a:noFill/>
          <a:ln>
            <a:noFill/>
          </a:ln>
        </p:spPr>
      </p:pic>
      <p:pic>
        <p:nvPicPr>
          <p:cNvPr id="97" name="Google Shape;97;p4" descr="Screen Shot 2021-01-28 at 12.51.15 AM.png"/>
          <p:cNvPicPr preferRelativeResize="0"/>
          <p:nvPr/>
        </p:nvPicPr>
        <p:blipFill rotWithShape="1">
          <a:blip r:embed="rId4">
            <a:alphaModFix/>
          </a:blip>
          <a:srcRect/>
          <a:stretch/>
        </p:blipFill>
        <p:spPr>
          <a:xfrm>
            <a:off x="4686300" y="4864100"/>
            <a:ext cx="1727200" cy="1219200"/>
          </a:xfrm>
          <a:prstGeom prst="rect">
            <a:avLst/>
          </a:prstGeom>
          <a:noFill/>
          <a:ln>
            <a:noFill/>
          </a:ln>
        </p:spPr>
      </p:pic>
    </p:spTree>
    <p:extLst>
      <p:ext uri="{BB962C8B-B14F-4D97-AF65-F5344CB8AC3E}">
        <p14:creationId xmlns:p14="http://schemas.microsoft.com/office/powerpoint/2010/main" val="6077033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5"/>
          <p:cNvSpPr/>
          <p:nvPr/>
        </p:nvSpPr>
        <p:spPr>
          <a:xfrm>
            <a:off x="321564" y="320039"/>
            <a:ext cx="11548872" cy="6217922"/>
          </a:xfrm>
          <a:prstGeom prst="rect">
            <a:avLst/>
          </a:prstGeom>
          <a:solidFill>
            <a:srgbClr val="000000">
              <a:alpha val="7843"/>
            </a:srgbClr>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103" name="Google Shape;103;p5"/>
          <p:cNvSpPr txBox="1">
            <a:spLocks noGrp="1"/>
          </p:cNvSpPr>
          <p:nvPr>
            <p:ph type="sldNum" idx="12"/>
          </p:nvPr>
        </p:nvSpPr>
        <p:spPr>
          <a:xfrm>
            <a:off x="11172418" y="6549669"/>
            <a:ext cx="181382" cy="248306"/>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1200"/>
              <a:buFont typeface="Calibri"/>
              <a:buNone/>
            </a:pPr>
            <a:fld id="{00000000-1234-1234-1234-123412341234}" type="slidenum">
              <a:rPr lang="en-US">
                <a:solidFill>
                  <a:srgbClr val="FFFFFF"/>
                </a:solidFill>
              </a:rPr>
              <a:t>21</a:t>
            </a:fld>
            <a:endParaRPr/>
          </a:p>
        </p:txBody>
      </p:sp>
      <p:sp>
        <p:nvSpPr>
          <p:cNvPr id="104" name="Google Shape;104;p5"/>
          <p:cNvSpPr txBox="1"/>
          <p:nvPr/>
        </p:nvSpPr>
        <p:spPr>
          <a:xfrm>
            <a:off x="5516300" y="1528849"/>
            <a:ext cx="5788200" cy="4476300"/>
          </a:xfrm>
          <a:prstGeom prst="rect">
            <a:avLst/>
          </a:prstGeom>
          <a:noFill/>
          <a:ln>
            <a:noFill/>
          </a:ln>
        </p:spPr>
        <p:txBody>
          <a:bodyPr spcFirstLastPara="1" wrap="square" lIns="45700" tIns="45700" rIns="45700" bIns="45700" anchor="t" anchorCtr="0">
            <a:normAutofit/>
          </a:bodyPr>
          <a:lstStyle/>
          <a:p>
            <a:pPr marL="280736" marR="0" lvl="0" indent="-280736" algn="l" rtl="0">
              <a:lnSpc>
                <a:spcPct val="90000"/>
              </a:lnSpc>
              <a:spcBef>
                <a:spcPts val="0"/>
              </a:spcBef>
              <a:spcAft>
                <a:spcPts val="0"/>
              </a:spcAft>
              <a:buClr>
                <a:srgbClr val="000000"/>
              </a:buClr>
              <a:buSzPts val="2800"/>
              <a:buFont typeface="Calibri"/>
              <a:buChar char="•"/>
            </a:pPr>
            <a:r>
              <a:rPr lang="en-US" sz="2800" b="0" i="0" u="none" strike="noStrike" cap="none">
                <a:solidFill>
                  <a:srgbClr val="000000"/>
                </a:solidFill>
                <a:latin typeface="Calibri"/>
                <a:ea typeface="Calibri"/>
                <a:cs typeface="Calibri"/>
                <a:sym typeface="Calibri"/>
              </a:rPr>
              <a:t>Because it takes the size of the value into consideration.</a:t>
            </a:r>
            <a:endParaRPr/>
          </a:p>
          <a:p>
            <a:pPr marL="280736" marR="0" lvl="0" indent="-280736" algn="l" rtl="0">
              <a:lnSpc>
                <a:spcPct val="90000"/>
              </a:lnSpc>
              <a:spcBef>
                <a:spcPts val="1000"/>
              </a:spcBef>
              <a:spcAft>
                <a:spcPts val="0"/>
              </a:spcAft>
              <a:buClr>
                <a:srgbClr val="000000"/>
              </a:buClr>
              <a:buSzPts val="2800"/>
              <a:buFont typeface="Calibri"/>
              <a:buChar char="•"/>
            </a:pPr>
            <a:r>
              <a:rPr lang="en-US" sz="2800" b="0" i="0" u="none" strike="noStrike" cap="none">
                <a:solidFill>
                  <a:srgbClr val="000000"/>
                </a:solidFill>
                <a:latin typeface="Calibri"/>
                <a:ea typeface="Calibri"/>
                <a:cs typeface="Calibri"/>
                <a:sym typeface="Calibri"/>
              </a:rPr>
              <a:t>For ex., p = 3.0, p* = 3.1</a:t>
            </a:r>
            <a:endParaRPr/>
          </a:p>
          <a:p>
            <a:pPr marL="661736" marR="0" lvl="1" indent="-280736" algn="l" rtl="0">
              <a:lnSpc>
                <a:spcPct val="90000"/>
              </a:lnSpc>
              <a:spcBef>
                <a:spcPts val="1000"/>
              </a:spcBef>
              <a:spcAft>
                <a:spcPts val="0"/>
              </a:spcAft>
              <a:buClr>
                <a:srgbClr val="000000"/>
              </a:buClr>
              <a:buSzPts val="2800"/>
              <a:buFont typeface="Calibri"/>
              <a:buChar char="•"/>
            </a:pPr>
            <a:r>
              <a:rPr lang="en-US" sz="2800" b="0" i="0" u="none" strike="noStrike" cap="none">
                <a:solidFill>
                  <a:srgbClr val="000000"/>
                </a:solidFill>
                <a:latin typeface="Calibri"/>
                <a:ea typeface="Calibri"/>
                <a:cs typeface="Calibri"/>
                <a:sym typeface="Calibri"/>
              </a:rPr>
              <a:t>Absolute error = 0.1</a:t>
            </a:r>
            <a:endParaRPr/>
          </a:p>
          <a:p>
            <a:pPr marL="661736" marR="0" lvl="1" indent="-280736" algn="l" rtl="0">
              <a:lnSpc>
                <a:spcPct val="90000"/>
              </a:lnSpc>
              <a:spcBef>
                <a:spcPts val="1000"/>
              </a:spcBef>
              <a:spcAft>
                <a:spcPts val="0"/>
              </a:spcAft>
              <a:buClr>
                <a:srgbClr val="000000"/>
              </a:buClr>
              <a:buSzPts val="2800"/>
              <a:buFont typeface="Calibri"/>
              <a:buChar char="•"/>
            </a:pPr>
            <a:r>
              <a:rPr lang="en-US" sz="2800" b="0" i="0" u="none" strike="noStrike" cap="none">
                <a:solidFill>
                  <a:srgbClr val="000000"/>
                </a:solidFill>
                <a:latin typeface="Calibri"/>
                <a:ea typeface="Calibri"/>
                <a:cs typeface="Calibri"/>
                <a:sym typeface="Calibri"/>
              </a:rPr>
              <a:t>Relative error = 0.03333</a:t>
            </a:r>
            <a:endParaRPr/>
          </a:p>
          <a:p>
            <a:pPr marL="280736" marR="0" lvl="0" indent="-280736" algn="l" rtl="0">
              <a:lnSpc>
                <a:spcPct val="90000"/>
              </a:lnSpc>
              <a:spcBef>
                <a:spcPts val="1000"/>
              </a:spcBef>
              <a:spcAft>
                <a:spcPts val="0"/>
              </a:spcAft>
              <a:buClr>
                <a:srgbClr val="000000"/>
              </a:buClr>
              <a:buSzPts val="2800"/>
              <a:buFont typeface="Calibri"/>
              <a:buChar char="•"/>
            </a:pPr>
            <a:r>
              <a:rPr lang="en-US" sz="2800" b="0" i="0" u="none" strike="noStrike" cap="none">
                <a:solidFill>
                  <a:srgbClr val="000000"/>
                </a:solidFill>
                <a:latin typeface="Calibri"/>
                <a:ea typeface="Calibri"/>
                <a:cs typeface="Calibri"/>
                <a:sym typeface="Calibri"/>
              </a:rPr>
              <a:t>p = 0.003, p* = 0.0031</a:t>
            </a:r>
            <a:endParaRPr/>
          </a:p>
          <a:p>
            <a:pPr marL="661736" marR="0" lvl="1" indent="-280736" algn="l" rtl="0">
              <a:lnSpc>
                <a:spcPct val="90000"/>
              </a:lnSpc>
              <a:spcBef>
                <a:spcPts val="1000"/>
              </a:spcBef>
              <a:spcAft>
                <a:spcPts val="0"/>
              </a:spcAft>
              <a:buClr>
                <a:srgbClr val="000000"/>
              </a:buClr>
              <a:buSzPts val="2800"/>
              <a:buFont typeface="Calibri"/>
              <a:buChar char="•"/>
            </a:pPr>
            <a:r>
              <a:rPr lang="en-US" sz="2800" b="0" i="0" u="none" strike="noStrike" cap="none">
                <a:solidFill>
                  <a:srgbClr val="000000"/>
                </a:solidFill>
                <a:latin typeface="Calibri"/>
                <a:ea typeface="Calibri"/>
                <a:cs typeface="Calibri"/>
                <a:sym typeface="Calibri"/>
              </a:rPr>
              <a:t>Absolute error = 0.0001</a:t>
            </a:r>
            <a:endParaRPr/>
          </a:p>
          <a:p>
            <a:pPr marL="661736" marR="0" lvl="1" indent="-280736" algn="l" rtl="0">
              <a:lnSpc>
                <a:spcPct val="90000"/>
              </a:lnSpc>
              <a:spcBef>
                <a:spcPts val="1000"/>
              </a:spcBef>
              <a:spcAft>
                <a:spcPts val="0"/>
              </a:spcAft>
              <a:buClr>
                <a:srgbClr val="000000"/>
              </a:buClr>
              <a:buSzPts val="2800"/>
              <a:buFont typeface="Calibri"/>
              <a:buChar char="•"/>
            </a:pPr>
            <a:r>
              <a:rPr lang="en-US" sz="2800" b="0" i="0" u="none" strike="noStrike" cap="none">
                <a:solidFill>
                  <a:srgbClr val="000000"/>
                </a:solidFill>
                <a:latin typeface="Calibri"/>
                <a:ea typeface="Calibri"/>
                <a:cs typeface="Calibri"/>
                <a:sym typeface="Calibri"/>
              </a:rPr>
              <a:t>Relative error = 0.03333                  </a:t>
            </a:r>
            <a:endParaRPr/>
          </a:p>
        </p:txBody>
      </p:sp>
      <p:cxnSp>
        <p:nvCxnSpPr>
          <p:cNvPr id="105" name="Google Shape;105;p5"/>
          <p:cNvCxnSpPr/>
          <p:nvPr/>
        </p:nvCxnSpPr>
        <p:spPr>
          <a:xfrm flipH="1">
            <a:off x="4654296" y="2057400"/>
            <a:ext cx="1" cy="2743200"/>
          </a:xfrm>
          <a:prstGeom prst="straightConnector1">
            <a:avLst/>
          </a:prstGeom>
          <a:noFill/>
          <a:ln w="19050" cap="flat" cmpd="sng">
            <a:solidFill>
              <a:srgbClr val="262626"/>
            </a:solidFill>
            <a:prstDash val="solid"/>
            <a:miter lim="8000"/>
            <a:headEnd type="none" w="sm" len="sm"/>
            <a:tailEnd type="none" w="sm" len="sm"/>
          </a:ln>
        </p:spPr>
      </p:cxnSp>
      <p:sp>
        <p:nvSpPr>
          <p:cNvPr id="106" name="Google Shape;106;p5"/>
          <p:cNvSpPr txBox="1">
            <a:spLocks noGrp="1"/>
          </p:cNvSpPr>
          <p:nvPr>
            <p:ph type="title"/>
          </p:nvPr>
        </p:nvSpPr>
        <p:spPr>
          <a:xfrm>
            <a:off x="838200" y="963877"/>
            <a:ext cx="3494362" cy="4930246"/>
          </a:xfrm>
          <a:prstGeom prst="rect">
            <a:avLst/>
          </a:prstGeom>
          <a:noFill/>
          <a:ln>
            <a:noFill/>
          </a:ln>
        </p:spPr>
        <p:txBody>
          <a:bodyPr spcFirstLastPara="1" wrap="square" lIns="45700" tIns="45700" rIns="45700" bIns="45700" anchor="ctr" anchorCtr="0">
            <a:normAutofit/>
          </a:bodyPr>
          <a:lstStyle/>
          <a:p>
            <a:pPr marL="0" lvl="0" indent="0" algn="ctr" rtl="0">
              <a:lnSpc>
                <a:spcPct val="90000"/>
              </a:lnSpc>
              <a:spcBef>
                <a:spcPts val="0"/>
              </a:spcBef>
              <a:spcAft>
                <a:spcPts val="0"/>
              </a:spcAft>
              <a:buClr>
                <a:schemeClr val="accent1"/>
              </a:buClr>
              <a:buSzPts val="4400"/>
              <a:buFont typeface="Calibri"/>
              <a:buNone/>
            </a:pPr>
            <a:r>
              <a:rPr lang="en-US">
                <a:solidFill>
                  <a:schemeClr val="accent1"/>
                </a:solidFill>
              </a:rPr>
              <a:t>Relative error</a:t>
            </a:r>
            <a:endParaRPr/>
          </a:p>
          <a:p>
            <a:pPr marL="0" lvl="0" indent="0" algn="ctr" rtl="0">
              <a:lnSpc>
                <a:spcPct val="90000"/>
              </a:lnSpc>
              <a:spcBef>
                <a:spcPts val="0"/>
              </a:spcBef>
              <a:spcAft>
                <a:spcPts val="0"/>
              </a:spcAft>
              <a:buClr>
                <a:schemeClr val="accent1"/>
              </a:buClr>
              <a:buSzPts val="4400"/>
              <a:buFont typeface="Calibri"/>
              <a:buNone/>
            </a:pPr>
            <a:r>
              <a:rPr lang="en-US">
                <a:solidFill>
                  <a:schemeClr val="accent1"/>
                </a:solidFill>
              </a:rPr>
              <a:t>is more meaningful</a:t>
            </a:r>
            <a:endParaRPr/>
          </a:p>
        </p:txBody>
      </p:sp>
    </p:spTree>
    <p:extLst>
      <p:ext uri="{BB962C8B-B14F-4D97-AF65-F5344CB8AC3E}">
        <p14:creationId xmlns:p14="http://schemas.microsoft.com/office/powerpoint/2010/main" val="265967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6"/>
          <p:cNvSpPr txBox="1">
            <a:spLocks noGrp="1"/>
          </p:cNvSpPr>
          <p:nvPr>
            <p:ph type="title"/>
          </p:nvPr>
        </p:nvSpPr>
        <p:spPr>
          <a:xfrm>
            <a:off x="838200" y="365125"/>
            <a:ext cx="10515600" cy="1325563"/>
          </a:xfrm>
          <a:prstGeom prst="rect">
            <a:avLst/>
          </a:prstGeom>
          <a:noFill/>
          <a:ln>
            <a:noFill/>
          </a:ln>
        </p:spPr>
        <p:txBody>
          <a:bodyPr spcFirstLastPara="1" wrap="square" lIns="45700" tIns="45700" rIns="45700" bIns="45700" anchor="ctr" anchorCtr="0">
            <a:normAutofit/>
          </a:bodyPr>
          <a:lstStyle/>
          <a:p>
            <a:pPr marL="0" lvl="0" indent="0" algn="l" rtl="0">
              <a:lnSpc>
                <a:spcPct val="90000"/>
              </a:lnSpc>
              <a:spcBef>
                <a:spcPts val="0"/>
              </a:spcBef>
              <a:spcAft>
                <a:spcPts val="0"/>
              </a:spcAft>
              <a:buClr>
                <a:srgbClr val="FFFFFF"/>
              </a:buClr>
              <a:buSzPts val="4400"/>
              <a:buFont typeface="Calibri"/>
              <a:buNone/>
            </a:pPr>
            <a:r>
              <a:rPr lang="en-US">
                <a:solidFill>
                  <a:srgbClr val="FFFFFF"/>
                </a:solidFill>
              </a:rPr>
              <a:t>Finite Digit Arithmetic</a:t>
            </a:r>
            <a:endParaRPr/>
          </a:p>
        </p:txBody>
      </p:sp>
      <p:sp>
        <p:nvSpPr>
          <p:cNvPr id="112" name="Google Shape;112;p6"/>
          <p:cNvSpPr txBox="1">
            <a:spLocks noGrp="1"/>
          </p:cNvSpPr>
          <p:nvPr>
            <p:ph type="body" idx="1"/>
          </p:nvPr>
        </p:nvSpPr>
        <p:spPr>
          <a:xfrm>
            <a:off x="838200" y="1825625"/>
            <a:ext cx="4990251" cy="4351338"/>
          </a:xfrm>
          <a:prstGeom prst="rect">
            <a:avLst/>
          </a:prstGeom>
          <a:noFill/>
          <a:ln>
            <a:noFill/>
          </a:ln>
        </p:spPr>
        <p:txBody>
          <a:bodyPr spcFirstLastPara="1" wrap="square" lIns="45700" tIns="45700" rIns="45700" bIns="45700" anchor="t" anchorCtr="0">
            <a:normAutofit/>
          </a:bodyPr>
          <a:lstStyle/>
          <a:p>
            <a:pPr marL="228600" lvl="0" indent="-228600" algn="l" rtl="0">
              <a:lnSpc>
                <a:spcPct val="90000"/>
              </a:lnSpc>
              <a:spcBef>
                <a:spcPts val="0"/>
              </a:spcBef>
              <a:spcAft>
                <a:spcPts val="0"/>
              </a:spcAft>
              <a:buClr>
                <a:srgbClr val="FFFFFF"/>
              </a:buClr>
              <a:buSzPts val="2600"/>
              <a:buChar char="•"/>
            </a:pPr>
            <a:r>
              <a:rPr lang="en-US" sz="2600"/>
              <a:t>Calculation in actuality uses a lot of logical and shifting operations as opposed to math operations.</a:t>
            </a:r>
            <a:endParaRPr sz="2600"/>
          </a:p>
          <a:p>
            <a:pPr marL="228600" lvl="0" indent="0" algn="l" rtl="0">
              <a:lnSpc>
                <a:spcPct val="90000"/>
              </a:lnSpc>
              <a:spcBef>
                <a:spcPts val="0"/>
              </a:spcBef>
              <a:spcAft>
                <a:spcPts val="0"/>
              </a:spcAft>
              <a:buNone/>
            </a:pPr>
            <a:endParaRPr sz="2600"/>
          </a:p>
          <a:p>
            <a:pPr marL="228600" lvl="0" indent="-228600" algn="l" rtl="0">
              <a:lnSpc>
                <a:spcPct val="90000"/>
              </a:lnSpc>
              <a:spcBef>
                <a:spcPts val="0"/>
              </a:spcBef>
              <a:spcAft>
                <a:spcPts val="0"/>
              </a:spcAft>
              <a:buClr>
                <a:srgbClr val="FFFFFF"/>
              </a:buClr>
              <a:buSzPts val="2600"/>
              <a:buChar char="•"/>
            </a:pPr>
            <a:r>
              <a:rPr lang="en-US" sz="2600"/>
              <a:t>After every calculation the result is once again approximated to fit it into a finite number of digits.</a:t>
            </a:r>
            <a:endParaRPr sz="2600"/>
          </a:p>
          <a:p>
            <a:pPr marL="228600" lvl="0" indent="0" algn="l" rtl="0">
              <a:lnSpc>
                <a:spcPct val="90000"/>
              </a:lnSpc>
              <a:spcBef>
                <a:spcPts val="0"/>
              </a:spcBef>
              <a:spcAft>
                <a:spcPts val="0"/>
              </a:spcAft>
              <a:buNone/>
            </a:pPr>
            <a:endParaRPr sz="2600"/>
          </a:p>
          <a:p>
            <a:pPr marL="228600" lvl="0" indent="-228600" algn="l" rtl="0">
              <a:lnSpc>
                <a:spcPct val="90000"/>
              </a:lnSpc>
              <a:spcBef>
                <a:spcPts val="0"/>
              </a:spcBef>
              <a:spcAft>
                <a:spcPts val="0"/>
              </a:spcAft>
              <a:buSzPts val="2600"/>
              <a:buChar char="•"/>
            </a:pPr>
            <a:r>
              <a:rPr lang="en-US" sz="2600"/>
              <a:t>This results in a loss of accuracy as the number of calculations increases.</a:t>
            </a:r>
            <a:endParaRPr sz="2600"/>
          </a:p>
        </p:txBody>
      </p:sp>
      <p:sp>
        <p:nvSpPr>
          <p:cNvPr id="113" name="Google Shape;113;p6"/>
          <p:cNvSpPr txBox="1">
            <a:spLocks noGrp="1"/>
          </p:cNvSpPr>
          <p:nvPr>
            <p:ph type="sldNum" idx="12"/>
          </p:nvPr>
        </p:nvSpPr>
        <p:spPr>
          <a:xfrm>
            <a:off x="11172418" y="6549669"/>
            <a:ext cx="181382" cy="248306"/>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1200"/>
              <a:buFont typeface="Calibri"/>
              <a:buNone/>
            </a:pPr>
            <a:fld id="{00000000-1234-1234-1234-123412341234}" type="slidenum">
              <a:rPr lang="en-US">
                <a:solidFill>
                  <a:srgbClr val="FFFFFF"/>
                </a:solidFill>
              </a:rPr>
              <a:t>22</a:t>
            </a:fld>
            <a:endParaRPr/>
          </a:p>
        </p:txBody>
      </p:sp>
      <p:cxnSp>
        <p:nvCxnSpPr>
          <p:cNvPr id="114" name="Google Shape;114;p6"/>
          <p:cNvCxnSpPr/>
          <p:nvPr/>
        </p:nvCxnSpPr>
        <p:spPr>
          <a:xfrm rot="10800000" flipH="1">
            <a:off x="617668" y="628571"/>
            <a:ext cx="1" cy="798671"/>
          </a:xfrm>
          <a:prstGeom prst="straightConnector1">
            <a:avLst/>
          </a:prstGeom>
          <a:noFill/>
          <a:ln w="19050" cap="flat" cmpd="sng">
            <a:solidFill>
              <a:srgbClr val="FFFFFF"/>
            </a:solidFill>
            <a:prstDash val="solid"/>
            <a:miter lim="8000"/>
            <a:headEnd type="none" w="sm" len="sm"/>
            <a:tailEnd type="none" w="sm" len="sm"/>
          </a:ln>
        </p:spPr>
      </p:cxnSp>
      <p:sp>
        <p:nvSpPr>
          <p:cNvPr id="115" name="Google Shape;115;p6"/>
          <p:cNvSpPr/>
          <p:nvPr/>
        </p:nvSpPr>
        <p:spPr>
          <a:xfrm>
            <a:off x="6313150" y="0"/>
            <a:ext cx="5878800" cy="6858000"/>
          </a:xfrm>
          <a:prstGeom prst="rect">
            <a:avLst/>
          </a:prstGeom>
          <a:solidFill>
            <a:schemeClr val="accent3"/>
          </a:solidFill>
          <a:ln>
            <a:noFill/>
          </a:ln>
          <a:effectLst>
            <a:outerShdw blurRad="57150" dist="19050" dir="5400000" algn="bl" rotWithShape="0">
              <a:srgbClr val="000000">
                <a:alpha val="50000"/>
              </a:srgbClr>
            </a:outerShdw>
          </a:effectLst>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116" name="Google Shape;116;p6"/>
          <p:cNvSpPr txBox="1"/>
          <p:nvPr/>
        </p:nvSpPr>
        <p:spPr>
          <a:xfrm>
            <a:off x="6701650" y="628575"/>
            <a:ext cx="5101800" cy="5725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400">
                <a:latin typeface="Times New Roman"/>
                <a:ea typeface="Times New Roman"/>
                <a:cs typeface="Times New Roman"/>
                <a:sym typeface="Times New Roman"/>
              </a:rPr>
              <a:t>For ex., </a:t>
            </a:r>
            <a:endParaRPr sz="2400">
              <a:latin typeface="Times New Roman"/>
              <a:ea typeface="Times New Roman"/>
              <a:cs typeface="Times New Roman"/>
              <a:sym typeface="Times New Roman"/>
            </a:endParaRPr>
          </a:p>
          <a:p>
            <a:pPr marL="0" lvl="0" indent="0" algn="l" rtl="0">
              <a:spcBef>
                <a:spcPts val="0"/>
              </a:spcBef>
              <a:spcAft>
                <a:spcPts val="0"/>
              </a:spcAft>
              <a:buNone/>
            </a:pPr>
            <a:endParaRPr sz="2400">
              <a:latin typeface="Times New Roman"/>
              <a:ea typeface="Times New Roman"/>
              <a:cs typeface="Times New Roman"/>
              <a:sym typeface="Times New Roman"/>
            </a:endParaRPr>
          </a:p>
          <a:p>
            <a:pPr marL="0" lvl="0" indent="0" algn="l" rtl="0">
              <a:spcBef>
                <a:spcPts val="0"/>
              </a:spcBef>
              <a:spcAft>
                <a:spcPts val="0"/>
              </a:spcAft>
              <a:buNone/>
            </a:pPr>
            <a:r>
              <a:rPr lang="en-US" sz="2400">
                <a:latin typeface="Times New Roman"/>
                <a:ea typeface="Times New Roman"/>
                <a:cs typeface="Times New Roman"/>
                <a:sym typeface="Times New Roman"/>
              </a:rPr>
              <a:t>If we were subtracting two nearly equal numbers, there is a large loss in the number of significant digits</a:t>
            </a:r>
            <a:endParaRPr sz="2400">
              <a:latin typeface="Times New Roman"/>
              <a:ea typeface="Times New Roman"/>
              <a:cs typeface="Times New Roman"/>
              <a:sym typeface="Times New Roman"/>
            </a:endParaRPr>
          </a:p>
          <a:p>
            <a:pPr marL="0" lvl="0" indent="0" algn="l" rtl="0">
              <a:spcBef>
                <a:spcPts val="0"/>
              </a:spcBef>
              <a:spcAft>
                <a:spcPts val="0"/>
              </a:spcAft>
              <a:buNone/>
            </a:pPr>
            <a:endParaRPr sz="2400">
              <a:latin typeface="Times New Roman"/>
              <a:ea typeface="Times New Roman"/>
              <a:cs typeface="Times New Roman"/>
              <a:sym typeface="Times New Roman"/>
            </a:endParaRPr>
          </a:p>
          <a:p>
            <a:pPr marL="0" lvl="0" indent="0" algn="l" rtl="0">
              <a:spcBef>
                <a:spcPts val="0"/>
              </a:spcBef>
              <a:spcAft>
                <a:spcPts val="0"/>
              </a:spcAft>
              <a:buNone/>
            </a:pPr>
            <a:r>
              <a:rPr lang="en-US" sz="2400">
                <a:latin typeface="Times New Roman"/>
                <a:ea typeface="Times New Roman"/>
                <a:cs typeface="Times New Roman"/>
                <a:sym typeface="Times New Roman"/>
              </a:rPr>
              <a:t>p = 0.54617, q = 0.54601</a:t>
            </a:r>
            <a:endParaRPr sz="2400">
              <a:latin typeface="Times New Roman"/>
              <a:ea typeface="Times New Roman"/>
              <a:cs typeface="Times New Roman"/>
              <a:sym typeface="Times New Roman"/>
            </a:endParaRPr>
          </a:p>
          <a:p>
            <a:pPr marL="0" lvl="0" indent="0" algn="l" rtl="0">
              <a:spcBef>
                <a:spcPts val="0"/>
              </a:spcBef>
              <a:spcAft>
                <a:spcPts val="0"/>
              </a:spcAft>
              <a:buNone/>
            </a:pPr>
            <a:endParaRPr sz="2400">
              <a:latin typeface="Times New Roman"/>
              <a:ea typeface="Times New Roman"/>
              <a:cs typeface="Times New Roman"/>
              <a:sym typeface="Times New Roman"/>
            </a:endParaRPr>
          </a:p>
          <a:p>
            <a:pPr marL="0" lvl="0" indent="0" algn="l" rtl="0">
              <a:spcBef>
                <a:spcPts val="0"/>
              </a:spcBef>
              <a:spcAft>
                <a:spcPts val="0"/>
              </a:spcAft>
              <a:buNone/>
            </a:pPr>
            <a:r>
              <a:rPr lang="en-US" sz="2400">
                <a:latin typeface="Times New Roman"/>
                <a:ea typeface="Times New Roman"/>
                <a:cs typeface="Times New Roman"/>
                <a:sym typeface="Times New Roman"/>
              </a:rPr>
              <a:t>Exact: </a:t>
            </a:r>
            <a:r>
              <a:rPr lang="en-US" sz="2400">
                <a:highlight>
                  <a:srgbClr val="FDFCFF"/>
                </a:highlight>
                <a:latin typeface="Times New Roman"/>
                <a:ea typeface="Times New Roman"/>
                <a:cs typeface="Times New Roman"/>
                <a:sym typeface="Times New Roman"/>
              </a:rPr>
              <a:t>	 p - q = 0.00016 </a:t>
            </a:r>
            <a:endParaRPr sz="2400">
              <a:highlight>
                <a:srgbClr val="FDFCFF"/>
              </a:highlight>
              <a:latin typeface="Times New Roman"/>
              <a:ea typeface="Times New Roman"/>
              <a:cs typeface="Times New Roman"/>
              <a:sym typeface="Times New Roman"/>
            </a:endParaRPr>
          </a:p>
          <a:p>
            <a:pPr marL="0" lvl="0" indent="0" algn="l" rtl="0">
              <a:spcBef>
                <a:spcPts val="0"/>
              </a:spcBef>
              <a:spcAft>
                <a:spcPts val="0"/>
              </a:spcAft>
              <a:buNone/>
            </a:pPr>
            <a:endParaRPr sz="2400">
              <a:latin typeface="Times New Roman"/>
              <a:ea typeface="Times New Roman"/>
              <a:cs typeface="Times New Roman"/>
              <a:sym typeface="Times New Roman"/>
            </a:endParaRPr>
          </a:p>
          <a:p>
            <a:pPr marL="0" lvl="0" indent="0" algn="l" rtl="0">
              <a:spcBef>
                <a:spcPts val="0"/>
              </a:spcBef>
              <a:spcAft>
                <a:spcPts val="0"/>
              </a:spcAft>
              <a:buNone/>
            </a:pPr>
            <a:r>
              <a:rPr lang="en-US" sz="2400">
                <a:latin typeface="Times New Roman"/>
                <a:ea typeface="Times New Roman"/>
                <a:cs typeface="Times New Roman"/>
                <a:sym typeface="Times New Roman"/>
              </a:rPr>
              <a:t>Chopping approximation (4 digits):</a:t>
            </a:r>
            <a:endParaRPr sz="2400">
              <a:latin typeface="Times New Roman"/>
              <a:ea typeface="Times New Roman"/>
              <a:cs typeface="Times New Roman"/>
              <a:sym typeface="Times New Roman"/>
            </a:endParaRPr>
          </a:p>
          <a:p>
            <a:pPr marL="0" lvl="0" indent="0" algn="l" rtl="0">
              <a:spcBef>
                <a:spcPts val="0"/>
              </a:spcBef>
              <a:spcAft>
                <a:spcPts val="0"/>
              </a:spcAft>
              <a:buNone/>
            </a:pPr>
            <a:r>
              <a:rPr lang="en-US" sz="2400">
                <a:highlight>
                  <a:srgbClr val="FDFCFF"/>
                </a:highlight>
                <a:latin typeface="Times New Roman"/>
                <a:ea typeface="Times New Roman"/>
                <a:cs typeface="Times New Roman"/>
                <a:sym typeface="Times New Roman"/>
              </a:rPr>
              <a:t>p* - q* = 0.5461 - 0.5460 = 0.0001</a:t>
            </a:r>
            <a:endParaRPr sz="2400">
              <a:highlight>
                <a:srgbClr val="FDFCFF"/>
              </a:highlight>
              <a:latin typeface="Times New Roman"/>
              <a:ea typeface="Times New Roman"/>
              <a:cs typeface="Times New Roman"/>
              <a:sym typeface="Times New Roman"/>
            </a:endParaRPr>
          </a:p>
          <a:p>
            <a:pPr marL="0" lvl="0" indent="0" algn="l" rtl="0">
              <a:spcBef>
                <a:spcPts val="0"/>
              </a:spcBef>
              <a:spcAft>
                <a:spcPts val="0"/>
              </a:spcAft>
              <a:buNone/>
            </a:pPr>
            <a:endParaRPr sz="2400">
              <a:latin typeface="Times New Roman"/>
              <a:ea typeface="Times New Roman"/>
              <a:cs typeface="Times New Roman"/>
              <a:sym typeface="Times New Roman"/>
            </a:endParaRPr>
          </a:p>
          <a:p>
            <a:pPr marL="0" lvl="0" indent="0" algn="l" rtl="0">
              <a:spcBef>
                <a:spcPts val="0"/>
              </a:spcBef>
              <a:spcAft>
                <a:spcPts val="0"/>
              </a:spcAft>
              <a:buClr>
                <a:schemeClr val="dk1"/>
              </a:buClr>
              <a:buSzPts val="1100"/>
              <a:buFont typeface="Arial"/>
              <a:buNone/>
            </a:pPr>
            <a:r>
              <a:rPr lang="en-US" sz="2400">
                <a:solidFill>
                  <a:schemeClr val="dk1"/>
                </a:solidFill>
                <a:latin typeface="Times New Roman"/>
                <a:ea typeface="Times New Roman"/>
                <a:cs typeface="Times New Roman"/>
                <a:sym typeface="Times New Roman"/>
              </a:rPr>
              <a:t>Rounding approximation (4 digits):</a:t>
            </a:r>
            <a:endParaRPr sz="2400">
              <a:solidFill>
                <a:schemeClr val="dk1"/>
              </a:solidFill>
              <a:latin typeface="Times New Roman"/>
              <a:ea typeface="Times New Roman"/>
              <a:cs typeface="Times New Roman"/>
              <a:sym typeface="Times New Roman"/>
            </a:endParaRPr>
          </a:p>
          <a:p>
            <a:pPr marL="0" lvl="0" indent="0" algn="l" rtl="0">
              <a:spcBef>
                <a:spcPts val="0"/>
              </a:spcBef>
              <a:spcAft>
                <a:spcPts val="0"/>
              </a:spcAft>
              <a:buClr>
                <a:schemeClr val="dk1"/>
              </a:buClr>
              <a:buSzPts val="1100"/>
              <a:buFont typeface="Arial"/>
              <a:buNone/>
            </a:pPr>
            <a:r>
              <a:rPr lang="en-US" sz="2400">
                <a:solidFill>
                  <a:schemeClr val="dk1"/>
                </a:solidFill>
                <a:highlight>
                  <a:srgbClr val="FDFCFF"/>
                </a:highlight>
                <a:latin typeface="Times New Roman"/>
                <a:ea typeface="Times New Roman"/>
                <a:cs typeface="Times New Roman"/>
                <a:sym typeface="Times New Roman"/>
              </a:rPr>
              <a:t>p* - q* = 0.5462 - 0.5460 = 0.0002</a:t>
            </a:r>
            <a:endParaRPr sz="2400">
              <a:highlight>
                <a:srgbClr val="FDFCFF"/>
              </a:highlight>
              <a:latin typeface="Times New Roman"/>
              <a:ea typeface="Times New Roman"/>
              <a:cs typeface="Times New Roman"/>
              <a:sym typeface="Times New Roman"/>
            </a:endParaRPr>
          </a:p>
        </p:txBody>
      </p:sp>
    </p:spTree>
    <p:extLst>
      <p:ext uri="{BB962C8B-B14F-4D97-AF65-F5344CB8AC3E}">
        <p14:creationId xmlns:p14="http://schemas.microsoft.com/office/powerpoint/2010/main" val="1812541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7"/>
          <p:cNvSpPr/>
          <p:nvPr/>
        </p:nvSpPr>
        <p:spPr>
          <a:xfrm>
            <a:off x="321564" y="320039"/>
            <a:ext cx="11548872" cy="6217922"/>
          </a:xfrm>
          <a:prstGeom prst="rect">
            <a:avLst/>
          </a:prstGeom>
          <a:solidFill>
            <a:srgbClr val="000000">
              <a:alpha val="7843"/>
            </a:srgbClr>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122" name="Google Shape;122;p7"/>
          <p:cNvSpPr txBox="1">
            <a:spLocks noGrp="1"/>
          </p:cNvSpPr>
          <p:nvPr>
            <p:ph type="title"/>
          </p:nvPr>
        </p:nvSpPr>
        <p:spPr>
          <a:xfrm>
            <a:off x="838200" y="365125"/>
            <a:ext cx="10515600" cy="1325563"/>
          </a:xfrm>
          <a:prstGeom prst="rect">
            <a:avLst/>
          </a:prstGeom>
          <a:noFill/>
          <a:ln>
            <a:noFill/>
          </a:ln>
        </p:spPr>
        <p:txBody>
          <a:bodyPr spcFirstLastPara="1" wrap="square" lIns="45700" tIns="45700" rIns="45700" bIns="45700" anchor="ctr" anchorCtr="0">
            <a:normAutofit/>
          </a:bodyPr>
          <a:lstStyle/>
          <a:p>
            <a:pPr marL="0" marR="0" lvl="0" indent="0" algn="l" rtl="0">
              <a:lnSpc>
                <a:spcPct val="90000"/>
              </a:lnSpc>
              <a:spcBef>
                <a:spcPts val="0"/>
              </a:spcBef>
              <a:spcAft>
                <a:spcPts val="0"/>
              </a:spcAft>
              <a:buClr>
                <a:srgbClr val="000000"/>
              </a:buClr>
              <a:buSzPts val="4400"/>
              <a:buFont typeface="Calibri"/>
              <a:buNone/>
            </a:pPr>
            <a:r>
              <a:rPr lang="en-US">
                <a:solidFill>
                  <a:srgbClr val="000000"/>
                </a:solidFill>
              </a:rPr>
              <a:t>Nested Arithmetic</a:t>
            </a:r>
            <a:endParaRPr/>
          </a:p>
        </p:txBody>
      </p:sp>
      <p:sp>
        <p:nvSpPr>
          <p:cNvPr id="123" name="Google Shape;123;p7"/>
          <p:cNvSpPr txBox="1">
            <a:spLocks noGrp="1"/>
          </p:cNvSpPr>
          <p:nvPr>
            <p:ph type="body" idx="1"/>
          </p:nvPr>
        </p:nvSpPr>
        <p:spPr>
          <a:xfrm>
            <a:off x="838200" y="1579500"/>
            <a:ext cx="6078900" cy="5113200"/>
          </a:xfrm>
          <a:prstGeom prst="rect">
            <a:avLst/>
          </a:prstGeom>
          <a:noFill/>
          <a:ln>
            <a:noFill/>
          </a:ln>
        </p:spPr>
        <p:txBody>
          <a:bodyPr spcFirstLastPara="1" wrap="square" lIns="45700" tIns="45700" rIns="45700" bIns="45700" anchor="t" anchorCtr="0">
            <a:normAutofit/>
          </a:bodyPr>
          <a:lstStyle/>
          <a:p>
            <a:pPr marL="228600" lvl="0" indent="-228600" algn="l" rtl="0">
              <a:lnSpc>
                <a:spcPct val="90000"/>
              </a:lnSpc>
              <a:spcBef>
                <a:spcPts val="0"/>
              </a:spcBef>
              <a:spcAft>
                <a:spcPts val="0"/>
              </a:spcAft>
              <a:buClr>
                <a:srgbClr val="000000"/>
              </a:buClr>
              <a:buSzPts val="2800"/>
              <a:buChar char="•"/>
            </a:pPr>
            <a:r>
              <a:rPr lang="en-US">
                <a:solidFill>
                  <a:srgbClr val="000000"/>
                </a:solidFill>
              </a:rPr>
              <a:t>Loss of accuracy can be mitigated by re-arranging calculations</a:t>
            </a:r>
            <a:endParaRPr/>
          </a:p>
          <a:p>
            <a:pPr marL="228600" lvl="0" indent="-228600" algn="l" rtl="0">
              <a:lnSpc>
                <a:spcPct val="90000"/>
              </a:lnSpc>
              <a:spcBef>
                <a:spcPts val="1000"/>
              </a:spcBef>
              <a:spcAft>
                <a:spcPts val="0"/>
              </a:spcAft>
              <a:buClr>
                <a:srgbClr val="000000"/>
              </a:buClr>
              <a:buSzPts val="2800"/>
              <a:buChar char="•"/>
            </a:pPr>
            <a:r>
              <a:rPr lang="en-US">
                <a:solidFill>
                  <a:srgbClr val="000000"/>
                </a:solidFill>
              </a:rPr>
              <a:t>For ex., </a:t>
            </a:r>
            <a:endParaRPr/>
          </a:p>
          <a:p>
            <a:pPr marL="685800" lvl="1" indent="-228600" algn="l" rtl="0">
              <a:lnSpc>
                <a:spcPct val="90000"/>
              </a:lnSpc>
              <a:spcBef>
                <a:spcPts val="1000"/>
              </a:spcBef>
              <a:spcAft>
                <a:spcPts val="0"/>
              </a:spcAft>
              <a:buClr>
                <a:srgbClr val="000000"/>
              </a:buClr>
              <a:buSzPts val="2800"/>
              <a:buChar char="•"/>
            </a:pPr>
            <a:r>
              <a:rPr lang="en-US">
                <a:solidFill>
                  <a:srgbClr val="000000"/>
                </a:solidFill>
              </a:rPr>
              <a:t>Let’s evaluate </a:t>
            </a:r>
            <a:endParaRPr>
              <a:solidFill>
                <a:srgbClr val="000000"/>
              </a:solidFill>
            </a:endParaRPr>
          </a:p>
          <a:p>
            <a:pPr marL="0" lvl="0" indent="0" algn="l" rtl="0">
              <a:lnSpc>
                <a:spcPct val="90000"/>
              </a:lnSpc>
              <a:spcBef>
                <a:spcPts val="1000"/>
              </a:spcBef>
              <a:spcAft>
                <a:spcPts val="0"/>
              </a:spcAft>
              <a:buNone/>
            </a:pPr>
            <a:r>
              <a:rPr lang="en-US" b="1" i="1">
                <a:solidFill>
                  <a:schemeClr val="dk1"/>
                </a:solidFill>
              </a:rPr>
              <a:t>   f(x) = x</a:t>
            </a:r>
            <a:r>
              <a:rPr lang="en-US" b="1" i="1" baseline="30000">
                <a:solidFill>
                  <a:schemeClr val="dk1"/>
                </a:solidFill>
              </a:rPr>
              <a:t>3</a:t>
            </a:r>
            <a:r>
              <a:rPr lang="en-US" b="1" i="1">
                <a:solidFill>
                  <a:schemeClr val="dk1"/>
                </a:solidFill>
              </a:rPr>
              <a:t> - 6.1x</a:t>
            </a:r>
            <a:r>
              <a:rPr lang="en-US" b="1" i="1" baseline="30000">
                <a:solidFill>
                  <a:schemeClr val="dk1"/>
                </a:solidFill>
              </a:rPr>
              <a:t>2</a:t>
            </a:r>
            <a:r>
              <a:rPr lang="en-US" b="1" i="1">
                <a:solidFill>
                  <a:schemeClr val="dk1"/>
                </a:solidFill>
              </a:rPr>
              <a:t> + 3.2x + 1.5 </a:t>
            </a:r>
            <a:r>
              <a:rPr lang="en-US">
                <a:solidFill>
                  <a:srgbClr val="000000"/>
                </a:solidFill>
              </a:rPr>
              <a:t>at x = 4.71</a:t>
            </a:r>
            <a:endParaRPr>
              <a:solidFill>
                <a:srgbClr val="000000"/>
              </a:solidFill>
            </a:endParaRPr>
          </a:p>
          <a:p>
            <a:pPr marL="0" lvl="0" indent="0" algn="l" rtl="0">
              <a:lnSpc>
                <a:spcPct val="90000"/>
              </a:lnSpc>
              <a:spcBef>
                <a:spcPts val="1000"/>
              </a:spcBef>
              <a:spcAft>
                <a:spcPts val="0"/>
              </a:spcAft>
              <a:buNone/>
            </a:pPr>
            <a:endParaRPr>
              <a:solidFill>
                <a:srgbClr val="000000"/>
              </a:solidFill>
            </a:endParaRPr>
          </a:p>
          <a:p>
            <a:pPr marL="0" lvl="0" indent="457200" algn="l" rtl="0">
              <a:lnSpc>
                <a:spcPct val="90000"/>
              </a:lnSpc>
              <a:spcBef>
                <a:spcPts val="1000"/>
              </a:spcBef>
              <a:spcAft>
                <a:spcPts val="0"/>
              </a:spcAft>
              <a:buNone/>
            </a:pPr>
            <a:r>
              <a:rPr lang="en-US">
                <a:solidFill>
                  <a:srgbClr val="000000"/>
                </a:solidFill>
              </a:rPr>
              <a:t>Relative error on chopping :</a:t>
            </a:r>
            <a:endParaRPr/>
          </a:p>
        </p:txBody>
      </p:sp>
      <p:sp>
        <p:nvSpPr>
          <p:cNvPr id="124" name="Google Shape;124;p7"/>
          <p:cNvSpPr txBox="1">
            <a:spLocks noGrp="1"/>
          </p:cNvSpPr>
          <p:nvPr>
            <p:ph type="sldNum" idx="12"/>
          </p:nvPr>
        </p:nvSpPr>
        <p:spPr>
          <a:xfrm>
            <a:off x="11172418" y="6549669"/>
            <a:ext cx="181382" cy="248306"/>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1200"/>
              <a:buFont typeface="Calibri"/>
              <a:buNone/>
            </a:pPr>
            <a:fld id="{00000000-1234-1234-1234-123412341234}" type="slidenum">
              <a:rPr lang="en-US">
                <a:solidFill>
                  <a:srgbClr val="FFFFFF"/>
                </a:solidFill>
              </a:rPr>
              <a:t>23</a:t>
            </a:fld>
            <a:endParaRPr/>
          </a:p>
        </p:txBody>
      </p:sp>
      <p:graphicFrame>
        <p:nvGraphicFramePr>
          <p:cNvPr id="125" name="Google Shape;125;p7"/>
          <p:cNvGraphicFramePr/>
          <p:nvPr/>
        </p:nvGraphicFramePr>
        <p:xfrm>
          <a:off x="7065486" y="2444326"/>
          <a:ext cx="3000000" cy="3000000"/>
        </p:xfrm>
        <a:graphic>
          <a:graphicData uri="http://schemas.openxmlformats.org/drawingml/2006/table">
            <a:tbl>
              <a:tblPr bandRow="1">
                <a:noFill/>
              </a:tblPr>
              <a:tblGrid>
                <a:gridCol w="2080950">
                  <a:extLst>
                    <a:ext uri="{9D8B030D-6E8A-4147-A177-3AD203B41FA5}">
                      <a16:colId xmlns:a16="http://schemas.microsoft.com/office/drawing/2014/main" val="20000"/>
                    </a:ext>
                  </a:extLst>
                </a:gridCol>
                <a:gridCol w="2080950">
                  <a:extLst>
                    <a:ext uri="{9D8B030D-6E8A-4147-A177-3AD203B41FA5}">
                      <a16:colId xmlns:a16="http://schemas.microsoft.com/office/drawing/2014/main" val="20001"/>
                    </a:ext>
                  </a:extLst>
                </a:gridCol>
              </a:tblGrid>
              <a:tr h="400475">
                <a:tc>
                  <a:txBody>
                    <a:bodyPr/>
                    <a:lstStyle/>
                    <a:p>
                      <a:pPr marL="0" marR="0" lvl="0" indent="0" algn="ctr" rtl="0">
                        <a:lnSpc>
                          <a:spcPct val="100000"/>
                        </a:lnSpc>
                        <a:spcBef>
                          <a:spcPts val="0"/>
                        </a:spcBef>
                        <a:spcAft>
                          <a:spcPts val="0"/>
                        </a:spcAft>
                        <a:buClr>
                          <a:schemeClr val="dk1"/>
                        </a:buClr>
                        <a:buSzPts val="1800"/>
                        <a:buFont typeface="Calibri"/>
                        <a:buNone/>
                      </a:pPr>
                      <a:r>
                        <a:rPr lang="en-US" sz="1800" b="1" u="none" strike="noStrike" cap="none"/>
                        <a:t>Method</a:t>
                      </a:r>
                      <a:endParaRPr/>
                    </a:p>
                  </a:txBody>
                  <a:tcPr marL="0" marR="0" marT="0" marB="0">
                    <a:lnL w="254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254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2"/>
                    </a:solidFill>
                  </a:tcPr>
                </a:tc>
                <a:tc>
                  <a:txBody>
                    <a:bodyPr/>
                    <a:lstStyle/>
                    <a:p>
                      <a:pPr marL="0" marR="0" lvl="0" indent="0" algn="ctr" rtl="0">
                        <a:lnSpc>
                          <a:spcPct val="100000"/>
                        </a:lnSpc>
                        <a:spcBef>
                          <a:spcPts val="0"/>
                        </a:spcBef>
                        <a:spcAft>
                          <a:spcPts val="0"/>
                        </a:spcAft>
                        <a:buClr>
                          <a:schemeClr val="dk1"/>
                        </a:buClr>
                        <a:buSzPts val="1800"/>
                        <a:buFont typeface="Calibri"/>
                        <a:buNone/>
                      </a:pPr>
                      <a:r>
                        <a:rPr lang="en-US" sz="1800" b="1" u="none" strike="noStrike" cap="none"/>
                        <a:t>Value</a:t>
                      </a:r>
                      <a:endParaRPr/>
                    </a:p>
                  </a:txBody>
                  <a:tcPr marL="0" marR="0" marT="0" marB="0">
                    <a:lnL w="12700" cap="flat" cmpd="sng">
                      <a:solidFill>
                        <a:srgbClr val="000000"/>
                      </a:solidFill>
                      <a:prstDash val="solid"/>
                      <a:round/>
                      <a:headEnd type="none" w="sm" len="sm"/>
                      <a:tailEnd type="none" w="sm" len="sm"/>
                    </a:lnL>
                    <a:lnR w="25400" cap="flat" cmpd="sng">
                      <a:solidFill>
                        <a:srgbClr val="000000"/>
                      </a:solidFill>
                      <a:prstDash val="solid"/>
                      <a:round/>
                      <a:headEnd type="none" w="sm" len="sm"/>
                      <a:tailEnd type="none" w="sm" len="sm"/>
                    </a:lnR>
                    <a:lnT w="254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2"/>
                    </a:solidFill>
                  </a:tcPr>
                </a:tc>
                <a:extLst>
                  <a:ext uri="{0D108BD9-81ED-4DB2-BD59-A6C34878D82A}">
                    <a16:rowId xmlns:a16="http://schemas.microsoft.com/office/drawing/2014/main" val="10000"/>
                  </a:ext>
                </a:extLst>
              </a:tr>
              <a:tr h="400475">
                <a:tc>
                  <a:txBody>
                    <a:bodyPr/>
                    <a:lstStyle/>
                    <a:p>
                      <a:pPr marL="0" marR="0" lvl="0" indent="0" algn="l" rtl="0">
                        <a:lnSpc>
                          <a:spcPct val="100000"/>
                        </a:lnSpc>
                        <a:spcBef>
                          <a:spcPts val="0"/>
                        </a:spcBef>
                        <a:spcAft>
                          <a:spcPts val="0"/>
                        </a:spcAft>
                        <a:buClr>
                          <a:schemeClr val="dk1"/>
                        </a:buClr>
                        <a:buSzPts val="1800"/>
                        <a:buFont typeface="Calibri"/>
                        <a:buNone/>
                      </a:pPr>
                      <a:r>
                        <a:rPr lang="en-US" sz="1800" u="none" strike="noStrike" cap="none"/>
                        <a:t>Exact</a:t>
                      </a:r>
                      <a:endParaRPr/>
                    </a:p>
                  </a:txBody>
                  <a:tcPr marL="0" marR="0" marT="0" marB="0">
                    <a:lnL w="254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DDDDDD"/>
                    </a:solidFill>
                  </a:tcPr>
                </a:tc>
                <a:tc>
                  <a:txBody>
                    <a:bodyPr/>
                    <a:lstStyle/>
                    <a:p>
                      <a:pPr marL="0" marR="0" lvl="0" indent="0" algn="ctr" rtl="0">
                        <a:lnSpc>
                          <a:spcPct val="100000"/>
                        </a:lnSpc>
                        <a:spcBef>
                          <a:spcPts val="0"/>
                        </a:spcBef>
                        <a:spcAft>
                          <a:spcPts val="0"/>
                        </a:spcAft>
                        <a:buClr>
                          <a:schemeClr val="dk1"/>
                        </a:buClr>
                        <a:buSzPts val="1800"/>
                        <a:buFont typeface="Calibri"/>
                        <a:buNone/>
                      </a:pPr>
                      <a:r>
                        <a:rPr lang="en-US" sz="1800" u="none" strike="noStrike" cap="none"/>
                        <a:t>-14.263899</a:t>
                      </a:r>
                      <a:endParaRPr/>
                    </a:p>
                  </a:txBody>
                  <a:tcPr marL="0" marR="0" marT="0" marB="0">
                    <a:lnL w="12700" cap="flat" cmpd="sng">
                      <a:solidFill>
                        <a:srgbClr val="000000"/>
                      </a:solidFill>
                      <a:prstDash val="solid"/>
                      <a:round/>
                      <a:headEnd type="none" w="sm" len="sm"/>
                      <a:tailEnd type="none" w="sm" len="sm"/>
                    </a:lnL>
                    <a:lnR w="254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DDDDDD"/>
                    </a:solidFill>
                  </a:tcPr>
                </a:tc>
                <a:extLst>
                  <a:ext uri="{0D108BD9-81ED-4DB2-BD59-A6C34878D82A}">
                    <a16:rowId xmlns:a16="http://schemas.microsoft.com/office/drawing/2014/main" val="10001"/>
                  </a:ext>
                </a:extLst>
              </a:tr>
              <a:tr h="400475">
                <a:tc>
                  <a:txBody>
                    <a:bodyPr/>
                    <a:lstStyle/>
                    <a:p>
                      <a:pPr marL="0" marR="0" lvl="0" indent="0" algn="l" rtl="0">
                        <a:lnSpc>
                          <a:spcPct val="100000"/>
                        </a:lnSpc>
                        <a:spcBef>
                          <a:spcPts val="0"/>
                        </a:spcBef>
                        <a:spcAft>
                          <a:spcPts val="0"/>
                        </a:spcAft>
                        <a:buClr>
                          <a:schemeClr val="dk1"/>
                        </a:buClr>
                        <a:buSzPts val="1800"/>
                        <a:buFont typeface="Calibri"/>
                        <a:buNone/>
                      </a:pPr>
                      <a:r>
                        <a:rPr lang="en-US" sz="1800" u="none" strike="noStrike" cap="none"/>
                        <a:t>Chopping</a:t>
                      </a:r>
                      <a:endParaRPr/>
                    </a:p>
                  </a:txBody>
                  <a:tcPr marL="0" marR="0" marT="0" marB="0">
                    <a:lnL w="254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DDDDDD"/>
                    </a:solidFill>
                  </a:tcPr>
                </a:tc>
                <a:tc>
                  <a:txBody>
                    <a:bodyPr/>
                    <a:lstStyle/>
                    <a:p>
                      <a:pPr marL="0" marR="0" lvl="0" indent="0" algn="ctr" rtl="0">
                        <a:lnSpc>
                          <a:spcPct val="100000"/>
                        </a:lnSpc>
                        <a:spcBef>
                          <a:spcPts val="0"/>
                        </a:spcBef>
                        <a:spcAft>
                          <a:spcPts val="0"/>
                        </a:spcAft>
                        <a:buClr>
                          <a:schemeClr val="dk1"/>
                        </a:buClr>
                        <a:buSzPts val="1800"/>
                        <a:buFont typeface="Calibri"/>
                        <a:buNone/>
                      </a:pPr>
                      <a:r>
                        <a:rPr lang="en-US" sz="1800" u="none" strike="noStrike" cap="none"/>
                        <a:t>-13.5</a:t>
                      </a:r>
                      <a:endParaRPr/>
                    </a:p>
                  </a:txBody>
                  <a:tcPr marL="0" marR="0" marT="0" marB="0">
                    <a:lnL w="12700" cap="flat" cmpd="sng">
                      <a:solidFill>
                        <a:srgbClr val="000000"/>
                      </a:solidFill>
                      <a:prstDash val="solid"/>
                      <a:round/>
                      <a:headEnd type="none" w="sm" len="sm"/>
                      <a:tailEnd type="none" w="sm" len="sm"/>
                    </a:lnL>
                    <a:lnR w="254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DDDDDD"/>
                    </a:solidFill>
                  </a:tcPr>
                </a:tc>
                <a:extLst>
                  <a:ext uri="{0D108BD9-81ED-4DB2-BD59-A6C34878D82A}">
                    <a16:rowId xmlns:a16="http://schemas.microsoft.com/office/drawing/2014/main" val="10002"/>
                  </a:ext>
                </a:extLst>
              </a:tr>
              <a:tr h="400475">
                <a:tc>
                  <a:txBody>
                    <a:bodyPr/>
                    <a:lstStyle/>
                    <a:p>
                      <a:pPr marL="0" marR="0" lvl="0" indent="0" algn="l" rtl="0">
                        <a:lnSpc>
                          <a:spcPct val="100000"/>
                        </a:lnSpc>
                        <a:spcBef>
                          <a:spcPts val="0"/>
                        </a:spcBef>
                        <a:spcAft>
                          <a:spcPts val="0"/>
                        </a:spcAft>
                        <a:buClr>
                          <a:schemeClr val="dk1"/>
                        </a:buClr>
                        <a:buSzPts val="1800"/>
                        <a:buFont typeface="Calibri"/>
                        <a:buNone/>
                      </a:pPr>
                      <a:r>
                        <a:rPr lang="en-US" sz="1800" u="none" strike="noStrike" cap="none"/>
                        <a:t>Rounding</a:t>
                      </a:r>
                      <a:endParaRPr/>
                    </a:p>
                  </a:txBody>
                  <a:tcPr marL="0" marR="0" marT="0" marB="0">
                    <a:lnL w="254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25400" cap="flat" cmpd="sng">
                      <a:solidFill>
                        <a:srgbClr val="000000"/>
                      </a:solidFill>
                      <a:prstDash val="solid"/>
                      <a:round/>
                      <a:headEnd type="none" w="sm" len="sm"/>
                      <a:tailEnd type="none" w="sm" len="sm"/>
                    </a:lnB>
                    <a:solidFill>
                      <a:srgbClr val="DDDDDD"/>
                    </a:solidFill>
                  </a:tcPr>
                </a:tc>
                <a:tc>
                  <a:txBody>
                    <a:bodyPr/>
                    <a:lstStyle/>
                    <a:p>
                      <a:pPr marL="0" marR="0" lvl="0" indent="0" algn="ctr" rtl="0">
                        <a:lnSpc>
                          <a:spcPct val="100000"/>
                        </a:lnSpc>
                        <a:spcBef>
                          <a:spcPts val="0"/>
                        </a:spcBef>
                        <a:spcAft>
                          <a:spcPts val="0"/>
                        </a:spcAft>
                        <a:buClr>
                          <a:schemeClr val="dk1"/>
                        </a:buClr>
                        <a:buSzPts val="1800"/>
                        <a:buFont typeface="Calibri"/>
                        <a:buNone/>
                      </a:pPr>
                      <a:r>
                        <a:rPr lang="en-US" sz="1800" u="none" strike="noStrike" cap="none"/>
                        <a:t>-13.4</a:t>
                      </a:r>
                      <a:endParaRPr/>
                    </a:p>
                  </a:txBody>
                  <a:tcPr marL="0" marR="0" marT="0" marB="0">
                    <a:lnL w="12700" cap="flat" cmpd="sng">
                      <a:solidFill>
                        <a:srgbClr val="000000"/>
                      </a:solidFill>
                      <a:prstDash val="solid"/>
                      <a:round/>
                      <a:headEnd type="none" w="sm" len="sm"/>
                      <a:tailEnd type="none" w="sm" len="sm"/>
                    </a:lnL>
                    <a:lnR w="254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25400" cap="flat" cmpd="sng">
                      <a:solidFill>
                        <a:srgbClr val="000000"/>
                      </a:solidFill>
                      <a:prstDash val="solid"/>
                      <a:round/>
                      <a:headEnd type="none" w="sm" len="sm"/>
                      <a:tailEnd type="none" w="sm" len="sm"/>
                    </a:lnB>
                    <a:solidFill>
                      <a:srgbClr val="DDDDDD"/>
                    </a:solidFill>
                  </a:tcPr>
                </a:tc>
                <a:extLst>
                  <a:ext uri="{0D108BD9-81ED-4DB2-BD59-A6C34878D82A}">
                    <a16:rowId xmlns:a16="http://schemas.microsoft.com/office/drawing/2014/main" val="10003"/>
                  </a:ext>
                </a:extLst>
              </a:tr>
            </a:tbl>
          </a:graphicData>
        </a:graphic>
      </p:graphicFrame>
      <p:sp>
        <p:nvSpPr>
          <p:cNvPr id="126" name="Google Shape;126;p7"/>
          <p:cNvSpPr txBox="1"/>
          <p:nvPr/>
        </p:nvSpPr>
        <p:spPr>
          <a:xfrm>
            <a:off x="6421328" y="4532706"/>
            <a:ext cx="4161900" cy="946500"/>
          </a:xfrm>
          <a:prstGeom prst="rect">
            <a:avLst/>
          </a:prstGeom>
          <a:noFill/>
          <a:ln>
            <a:noFill/>
          </a:ln>
        </p:spPr>
        <p:txBody>
          <a:bodyPr spcFirstLastPara="1" wrap="square" lIns="45700" tIns="45700" rIns="45700" bIns="45700" anchor="t" anchorCtr="0">
            <a:spAutoFit/>
          </a:bodyPr>
          <a:lstStyle/>
          <a:p>
            <a:pPr marL="0" marR="0" lvl="1" indent="228600" algn="l" rtl="0">
              <a:lnSpc>
                <a:spcPct val="90000"/>
              </a:lnSpc>
              <a:spcBef>
                <a:spcPts val="0"/>
              </a:spcBef>
              <a:spcAft>
                <a:spcPts val="0"/>
              </a:spcAft>
              <a:buClr>
                <a:srgbClr val="000000"/>
              </a:buClr>
              <a:buSzPts val="2700"/>
              <a:buFont typeface="Calibri"/>
              <a:buNone/>
            </a:pPr>
            <a:r>
              <a:rPr lang="en-US" sz="2700" b="0" i="0" u="none" strike="noStrike" cap="none">
                <a:solidFill>
                  <a:srgbClr val="000000"/>
                </a:solidFill>
                <a:latin typeface="Calibri"/>
                <a:ea typeface="Calibri"/>
                <a:cs typeface="Calibri"/>
                <a:sym typeface="Calibri"/>
              </a:rPr>
              <a:t>Relative error on rounding :</a:t>
            </a:r>
            <a:endParaRPr/>
          </a:p>
        </p:txBody>
      </p:sp>
      <p:cxnSp>
        <p:nvCxnSpPr>
          <p:cNvPr id="127" name="Google Shape;127;p7"/>
          <p:cNvCxnSpPr/>
          <p:nvPr/>
        </p:nvCxnSpPr>
        <p:spPr>
          <a:xfrm>
            <a:off x="6095999" y="4532694"/>
            <a:ext cx="3900" cy="1602900"/>
          </a:xfrm>
          <a:prstGeom prst="straightConnector1">
            <a:avLst/>
          </a:prstGeom>
          <a:noFill/>
          <a:ln w="19050" cap="flat" cmpd="sng">
            <a:solidFill>
              <a:srgbClr val="262626"/>
            </a:solidFill>
            <a:prstDash val="solid"/>
            <a:miter lim="8000"/>
            <a:headEnd type="none" w="sm" len="sm"/>
            <a:tailEnd type="none" w="sm" len="sm"/>
          </a:ln>
        </p:spPr>
      </p:cxnSp>
      <p:pic>
        <p:nvPicPr>
          <p:cNvPr id="128" name="Google Shape;128;p7" descr="Screen Shot 2021-01-28 at 12.52.18 AM.png"/>
          <p:cNvPicPr preferRelativeResize="0"/>
          <p:nvPr/>
        </p:nvPicPr>
        <p:blipFill rotWithShape="1">
          <a:blip r:embed="rId3">
            <a:alphaModFix/>
          </a:blip>
          <a:srcRect/>
          <a:stretch/>
        </p:blipFill>
        <p:spPr>
          <a:xfrm>
            <a:off x="1489575" y="5171250"/>
            <a:ext cx="3962400" cy="812800"/>
          </a:xfrm>
          <a:prstGeom prst="rect">
            <a:avLst/>
          </a:prstGeom>
          <a:noFill/>
          <a:ln>
            <a:noFill/>
          </a:ln>
        </p:spPr>
      </p:pic>
      <p:pic>
        <p:nvPicPr>
          <p:cNvPr id="129" name="Google Shape;129;p7" descr="Screen Shot 2021-01-28 at 12.53.30 AM.png"/>
          <p:cNvPicPr preferRelativeResize="0"/>
          <p:nvPr/>
        </p:nvPicPr>
        <p:blipFill rotWithShape="1">
          <a:blip r:embed="rId4">
            <a:alphaModFix/>
          </a:blip>
          <a:srcRect/>
          <a:stretch/>
        </p:blipFill>
        <p:spPr>
          <a:xfrm>
            <a:off x="6740024" y="5171250"/>
            <a:ext cx="3911602" cy="927100"/>
          </a:xfrm>
          <a:prstGeom prst="rect">
            <a:avLst/>
          </a:prstGeom>
          <a:noFill/>
          <a:ln>
            <a:noFill/>
          </a:ln>
        </p:spPr>
      </p:pic>
      <p:cxnSp>
        <p:nvCxnSpPr>
          <p:cNvPr id="130" name="Google Shape;130;p7"/>
          <p:cNvCxnSpPr/>
          <p:nvPr/>
        </p:nvCxnSpPr>
        <p:spPr>
          <a:xfrm flipH="1">
            <a:off x="696399" y="614957"/>
            <a:ext cx="7800" cy="825900"/>
          </a:xfrm>
          <a:prstGeom prst="straightConnector1">
            <a:avLst/>
          </a:prstGeom>
          <a:noFill/>
          <a:ln w="19050" cap="flat" cmpd="sng">
            <a:solidFill>
              <a:srgbClr val="262626"/>
            </a:solidFill>
            <a:prstDash val="solid"/>
            <a:miter lim="8000"/>
            <a:headEnd type="none" w="sm" len="sm"/>
            <a:tailEnd type="none" w="sm" len="sm"/>
          </a:ln>
        </p:spPr>
      </p:cxnSp>
    </p:spTree>
    <p:extLst>
      <p:ext uri="{BB962C8B-B14F-4D97-AF65-F5344CB8AC3E}">
        <p14:creationId xmlns:p14="http://schemas.microsoft.com/office/powerpoint/2010/main" val="36007187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8"/>
          <p:cNvSpPr/>
          <p:nvPr/>
        </p:nvSpPr>
        <p:spPr>
          <a:xfrm>
            <a:off x="321564" y="320039"/>
            <a:ext cx="11548872" cy="6217922"/>
          </a:xfrm>
          <a:prstGeom prst="rect">
            <a:avLst/>
          </a:prstGeom>
          <a:solidFill>
            <a:srgbClr val="000000">
              <a:alpha val="7843"/>
            </a:srgbClr>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136" name="Google Shape;136;p8"/>
          <p:cNvSpPr txBox="1">
            <a:spLocks noGrp="1"/>
          </p:cNvSpPr>
          <p:nvPr>
            <p:ph type="sldNum" idx="12"/>
          </p:nvPr>
        </p:nvSpPr>
        <p:spPr>
          <a:xfrm>
            <a:off x="11172418" y="6549669"/>
            <a:ext cx="181382" cy="248306"/>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FFFFF"/>
              </a:buClr>
              <a:buSzPts val="1200"/>
              <a:buFont typeface="Calibri"/>
              <a:buNone/>
            </a:pPr>
            <a:fld id="{00000000-1234-1234-1234-123412341234}" type="slidenum">
              <a:rPr lang="en-US">
                <a:solidFill>
                  <a:srgbClr val="FFFFFF"/>
                </a:solidFill>
              </a:rPr>
              <a:t>24</a:t>
            </a:fld>
            <a:endParaRPr/>
          </a:p>
        </p:txBody>
      </p:sp>
      <p:sp>
        <p:nvSpPr>
          <p:cNvPr id="137" name="Google Shape;137;p8"/>
          <p:cNvSpPr txBox="1">
            <a:spLocks noGrp="1"/>
          </p:cNvSpPr>
          <p:nvPr>
            <p:ph type="body" idx="1"/>
          </p:nvPr>
        </p:nvSpPr>
        <p:spPr>
          <a:xfrm>
            <a:off x="622300" y="1127350"/>
            <a:ext cx="5588100" cy="4603200"/>
          </a:xfrm>
          <a:prstGeom prst="rect">
            <a:avLst/>
          </a:prstGeom>
          <a:noFill/>
          <a:ln>
            <a:noFill/>
          </a:ln>
        </p:spPr>
        <p:txBody>
          <a:bodyPr spcFirstLastPara="1" wrap="square" lIns="45700" tIns="45700" rIns="45700" bIns="45700" anchor="t" anchorCtr="0">
            <a:normAutofit/>
          </a:bodyPr>
          <a:lstStyle/>
          <a:p>
            <a:pPr marL="685800" lvl="1" indent="-228600" algn="l" rtl="0">
              <a:lnSpc>
                <a:spcPct val="90000"/>
              </a:lnSpc>
              <a:spcBef>
                <a:spcPts val="0"/>
              </a:spcBef>
              <a:spcAft>
                <a:spcPts val="0"/>
              </a:spcAft>
              <a:buClr>
                <a:srgbClr val="000000"/>
              </a:buClr>
              <a:buSzPts val="2800"/>
              <a:buChar char="•"/>
            </a:pPr>
            <a:r>
              <a:rPr lang="en-US">
                <a:solidFill>
                  <a:srgbClr val="000000"/>
                </a:solidFill>
              </a:rPr>
              <a:t>On nesting the calculation:</a:t>
            </a:r>
            <a:endParaRPr/>
          </a:p>
          <a:p>
            <a:pPr marL="723900" lvl="0" indent="0" algn="l" rtl="0">
              <a:lnSpc>
                <a:spcPct val="90000"/>
              </a:lnSpc>
              <a:spcBef>
                <a:spcPts val="1000"/>
              </a:spcBef>
              <a:spcAft>
                <a:spcPts val="0"/>
              </a:spcAft>
              <a:buNone/>
            </a:pPr>
            <a:endParaRPr b="1" i="1">
              <a:solidFill>
                <a:srgbClr val="000000"/>
              </a:solidFill>
            </a:endParaRPr>
          </a:p>
          <a:p>
            <a:pPr marL="457200" lvl="0" indent="457200" algn="l" rtl="0">
              <a:lnSpc>
                <a:spcPct val="90000"/>
              </a:lnSpc>
              <a:spcBef>
                <a:spcPts val="1000"/>
              </a:spcBef>
              <a:spcAft>
                <a:spcPts val="0"/>
              </a:spcAft>
              <a:buNone/>
            </a:pPr>
            <a:r>
              <a:rPr lang="en-US" b="1" i="1">
                <a:solidFill>
                  <a:srgbClr val="000000"/>
                </a:solidFill>
              </a:rPr>
              <a:t>f(x) = ((x-6.1)x + 3.2)x + 1.5</a:t>
            </a:r>
            <a:endParaRPr b="1"/>
          </a:p>
          <a:p>
            <a:pPr marL="0" lvl="0" indent="0" algn="l" rtl="0">
              <a:lnSpc>
                <a:spcPct val="90000"/>
              </a:lnSpc>
              <a:spcBef>
                <a:spcPts val="1000"/>
              </a:spcBef>
              <a:spcAft>
                <a:spcPts val="0"/>
              </a:spcAft>
              <a:buNone/>
            </a:pPr>
            <a:endParaRPr i="1"/>
          </a:p>
          <a:p>
            <a:pPr marL="0" lvl="0" indent="0" algn="l" rtl="0">
              <a:lnSpc>
                <a:spcPct val="90000"/>
              </a:lnSpc>
              <a:spcBef>
                <a:spcPts val="1000"/>
              </a:spcBef>
              <a:spcAft>
                <a:spcPts val="0"/>
              </a:spcAft>
              <a:buNone/>
            </a:pPr>
            <a:endParaRPr>
              <a:solidFill>
                <a:srgbClr val="000000"/>
              </a:solidFill>
            </a:endParaRPr>
          </a:p>
          <a:p>
            <a:pPr marL="0" lvl="0" indent="0" algn="l" rtl="0">
              <a:lnSpc>
                <a:spcPct val="90000"/>
              </a:lnSpc>
              <a:spcBef>
                <a:spcPts val="1000"/>
              </a:spcBef>
              <a:spcAft>
                <a:spcPts val="0"/>
              </a:spcAft>
              <a:buNone/>
            </a:pPr>
            <a:r>
              <a:rPr lang="en-US">
                <a:solidFill>
                  <a:srgbClr val="000000"/>
                </a:solidFill>
              </a:rPr>
              <a:t>    Relative error on chopping :</a:t>
            </a:r>
            <a:endParaRPr/>
          </a:p>
        </p:txBody>
      </p:sp>
      <p:graphicFrame>
        <p:nvGraphicFramePr>
          <p:cNvPr id="138" name="Google Shape;138;p8"/>
          <p:cNvGraphicFramePr/>
          <p:nvPr/>
        </p:nvGraphicFramePr>
        <p:xfrm>
          <a:off x="7022186" y="1141401"/>
          <a:ext cx="3000000" cy="3000000"/>
        </p:xfrm>
        <a:graphic>
          <a:graphicData uri="http://schemas.openxmlformats.org/drawingml/2006/table">
            <a:tbl>
              <a:tblPr>
                <a:noFill/>
              </a:tblPr>
              <a:tblGrid>
                <a:gridCol w="1912175">
                  <a:extLst>
                    <a:ext uri="{9D8B030D-6E8A-4147-A177-3AD203B41FA5}">
                      <a16:colId xmlns:a16="http://schemas.microsoft.com/office/drawing/2014/main" val="20000"/>
                    </a:ext>
                  </a:extLst>
                </a:gridCol>
                <a:gridCol w="1912175">
                  <a:extLst>
                    <a:ext uri="{9D8B030D-6E8A-4147-A177-3AD203B41FA5}">
                      <a16:colId xmlns:a16="http://schemas.microsoft.com/office/drawing/2014/main" val="20001"/>
                    </a:ext>
                  </a:extLst>
                </a:gridCol>
              </a:tblGrid>
              <a:tr h="375850">
                <a:tc>
                  <a:txBody>
                    <a:bodyPr/>
                    <a:lstStyle/>
                    <a:p>
                      <a:pPr marL="0" marR="0" lvl="0" indent="0" algn="ctr" rtl="0">
                        <a:lnSpc>
                          <a:spcPct val="100000"/>
                        </a:lnSpc>
                        <a:spcBef>
                          <a:spcPts val="0"/>
                        </a:spcBef>
                        <a:spcAft>
                          <a:spcPts val="0"/>
                        </a:spcAft>
                        <a:buClr>
                          <a:schemeClr val="dk1"/>
                        </a:buClr>
                        <a:buSzPts val="1800"/>
                        <a:buFont typeface="Calibri"/>
                        <a:buNone/>
                      </a:pPr>
                      <a:r>
                        <a:rPr lang="en-US" sz="1800" b="1" u="none" strike="noStrike" cap="none"/>
                        <a:t>Method</a:t>
                      </a:r>
                      <a:endParaRPr/>
                    </a:p>
                  </a:txBody>
                  <a:tcPr marL="0" marR="0" marT="0" marB="0">
                    <a:lnL w="25400" cap="flat" cmpd="sng">
                      <a:solidFill>
                        <a:srgbClr val="000000"/>
                      </a:solidFill>
                      <a:prstDash val="solid"/>
                      <a:round/>
                      <a:headEnd type="none" w="sm" len="sm"/>
                      <a:tailEnd type="none" w="sm" len="sm"/>
                    </a:lnL>
                    <a:lnT w="25400" cap="flat" cmpd="sng">
                      <a:solidFill>
                        <a:srgbClr val="000000"/>
                      </a:solidFill>
                      <a:prstDash val="solid"/>
                      <a:round/>
                      <a:headEnd type="none" w="sm" len="sm"/>
                      <a:tailEnd type="none" w="sm" len="sm"/>
                    </a:lnT>
                    <a:solidFill>
                      <a:schemeClr val="accent2"/>
                    </a:solidFill>
                  </a:tcPr>
                </a:tc>
                <a:tc>
                  <a:txBody>
                    <a:bodyPr/>
                    <a:lstStyle/>
                    <a:p>
                      <a:pPr marL="0" marR="0" lvl="0" indent="0" algn="ctr" rtl="0">
                        <a:lnSpc>
                          <a:spcPct val="100000"/>
                        </a:lnSpc>
                        <a:spcBef>
                          <a:spcPts val="0"/>
                        </a:spcBef>
                        <a:spcAft>
                          <a:spcPts val="0"/>
                        </a:spcAft>
                        <a:buClr>
                          <a:schemeClr val="dk1"/>
                        </a:buClr>
                        <a:buSzPts val="1800"/>
                        <a:buFont typeface="Calibri"/>
                        <a:buNone/>
                      </a:pPr>
                      <a:r>
                        <a:rPr lang="en-US" sz="1800" b="1" u="none" strike="noStrike" cap="none"/>
                        <a:t>Value</a:t>
                      </a:r>
                      <a:endParaRPr/>
                    </a:p>
                  </a:txBody>
                  <a:tcPr marL="0" marR="0" marT="0" marB="0">
                    <a:lnR w="25400" cap="flat" cmpd="sng">
                      <a:solidFill>
                        <a:srgbClr val="000000"/>
                      </a:solidFill>
                      <a:prstDash val="solid"/>
                      <a:round/>
                      <a:headEnd type="none" w="sm" len="sm"/>
                      <a:tailEnd type="none" w="sm" len="sm"/>
                    </a:lnR>
                    <a:lnT w="25400" cap="flat" cmpd="sng">
                      <a:solidFill>
                        <a:srgbClr val="000000"/>
                      </a:solidFill>
                      <a:prstDash val="solid"/>
                      <a:round/>
                      <a:headEnd type="none" w="sm" len="sm"/>
                      <a:tailEnd type="none" w="sm" len="sm"/>
                    </a:lnT>
                    <a:solidFill>
                      <a:schemeClr val="accent2"/>
                    </a:solidFill>
                  </a:tcPr>
                </a:tc>
                <a:extLst>
                  <a:ext uri="{0D108BD9-81ED-4DB2-BD59-A6C34878D82A}">
                    <a16:rowId xmlns:a16="http://schemas.microsoft.com/office/drawing/2014/main" val="10000"/>
                  </a:ext>
                </a:extLst>
              </a:tr>
              <a:tr h="375850">
                <a:tc>
                  <a:txBody>
                    <a:bodyPr/>
                    <a:lstStyle/>
                    <a:p>
                      <a:pPr marL="0" marR="0" lvl="0" indent="0" algn="l" rtl="0">
                        <a:lnSpc>
                          <a:spcPct val="100000"/>
                        </a:lnSpc>
                        <a:spcBef>
                          <a:spcPts val="0"/>
                        </a:spcBef>
                        <a:spcAft>
                          <a:spcPts val="0"/>
                        </a:spcAft>
                        <a:buClr>
                          <a:schemeClr val="dk1"/>
                        </a:buClr>
                        <a:buSzPts val="1800"/>
                        <a:buFont typeface="Calibri"/>
                        <a:buNone/>
                      </a:pPr>
                      <a:r>
                        <a:rPr lang="en-US" sz="1800" u="none" strike="noStrike" cap="none"/>
                        <a:t>Exact</a:t>
                      </a:r>
                      <a:endParaRPr/>
                    </a:p>
                  </a:txBody>
                  <a:tcPr marL="0" marR="0" marT="0" marB="0">
                    <a:lnL w="25400" cap="flat" cmpd="sng">
                      <a:solidFill>
                        <a:srgbClr val="000000"/>
                      </a:solidFill>
                      <a:prstDash val="solid"/>
                      <a:round/>
                      <a:headEnd type="none" w="sm" len="sm"/>
                      <a:tailEnd type="none" w="sm" len="sm"/>
                    </a:lnL>
                    <a:solidFill>
                      <a:srgbClr val="DDDDDD"/>
                    </a:solidFill>
                  </a:tcPr>
                </a:tc>
                <a:tc>
                  <a:txBody>
                    <a:bodyPr/>
                    <a:lstStyle/>
                    <a:p>
                      <a:pPr marL="0" marR="0" lvl="0" indent="0" algn="ctr" rtl="0">
                        <a:lnSpc>
                          <a:spcPct val="100000"/>
                        </a:lnSpc>
                        <a:spcBef>
                          <a:spcPts val="0"/>
                        </a:spcBef>
                        <a:spcAft>
                          <a:spcPts val="0"/>
                        </a:spcAft>
                        <a:buClr>
                          <a:schemeClr val="dk1"/>
                        </a:buClr>
                        <a:buSzPts val="1800"/>
                        <a:buFont typeface="Calibri"/>
                        <a:buNone/>
                      </a:pPr>
                      <a:r>
                        <a:rPr lang="en-US" sz="1800" u="none" strike="noStrike" cap="none"/>
                        <a:t>-14.263899</a:t>
                      </a:r>
                      <a:endParaRPr/>
                    </a:p>
                  </a:txBody>
                  <a:tcPr marL="0" marR="0" marT="0" marB="0">
                    <a:lnR w="25400" cap="flat" cmpd="sng">
                      <a:solidFill>
                        <a:srgbClr val="000000"/>
                      </a:solidFill>
                      <a:prstDash val="solid"/>
                      <a:round/>
                      <a:headEnd type="none" w="sm" len="sm"/>
                      <a:tailEnd type="none" w="sm" len="sm"/>
                    </a:lnR>
                    <a:solidFill>
                      <a:srgbClr val="DDDDDD"/>
                    </a:solidFill>
                  </a:tcPr>
                </a:tc>
                <a:extLst>
                  <a:ext uri="{0D108BD9-81ED-4DB2-BD59-A6C34878D82A}">
                    <a16:rowId xmlns:a16="http://schemas.microsoft.com/office/drawing/2014/main" val="10001"/>
                  </a:ext>
                </a:extLst>
              </a:tr>
              <a:tr h="375850">
                <a:tc>
                  <a:txBody>
                    <a:bodyPr/>
                    <a:lstStyle/>
                    <a:p>
                      <a:pPr marL="0" marR="0" lvl="0" indent="0" algn="l" rtl="0">
                        <a:lnSpc>
                          <a:spcPct val="100000"/>
                        </a:lnSpc>
                        <a:spcBef>
                          <a:spcPts val="0"/>
                        </a:spcBef>
                        <a:spcAft>
                          <a:spcPts val="0"/>
                        </a:spcAft>
                        <a:buClr>
                          <a:schemeClr val="dk1"/>
                        </a:buClr>
                        <a:buSzPts val="1800"/>
                        <a:buFont typeface="Calibri"/>
                        <a:buNone/>
                      </a:pPr>
                      <a:r>
                        <a:rPr lang="en-US" sz="1800" u="none" strike="noStrike" cap="none"/>
                        <a:t>Chopping</a:t>
                      </a:r>
                      <a:endParaRPr/>
                    </a:p>
                  </a:txBody>
                  <a:tcPr marL="0" marR="0" marT="0" marB="0">
                    <a:lnL w="25400" cap="flat" cmpd="sng">
                      <a:solidFill>
                        <a:srgbClr val="000000"/>
                      </a:solidFill>
                      <a:prstDash val="solid"/>
                      <a:round/>
                      <a:headEnd type="none" w="sm" len="sm"/>
                      <a:tailEnd type="none" w="sm" len="sm"/>
                    </a:lnL>
                    <a:solidFill>
                      <a:srgbClr val="DDDDDD"/>
                    </a:solidFill>
                  </a:tcPr>
                </a:tc>
                <a:tc>
                  <a:txBody>
                    <a:bodyPr/>
                    <a:lstStyle/>
                    <a:p>
                      <a:pPr marL="0" marR="0" lvl="0" indent="0" algn="ctr" rtl="0">
                        <a:lnSpc>
                          <a:spcPct val="100000"/>
                        </a:lnSpc>
                        <a:spcBef>
                          <a:spcPts val="0"/>
                        </a:spcBef>
                        <a:spcAft>
                          <a:spcPts val="0"/>
                        </a:spcAft>
                        <a:buClr>
                          <a:schemeClr val="dk1"/>
                        </a:buClr>
                        <a:buSzPts val="1800"/>
                        <a:buFont typeface="Calibri"/>
                        <a:buNone/>
                      </a:pPr>
                      <a:r>
                        <a:rPr lang="en-US" sz="1800" u="none" strike="noStrike" cap="none"/>
                        <a:t>-14.2</a:t>
                      </a:r>
                      <a:endParaRPr/>
                    </a:p>
                  </a:txBody>
                  <a:tcPr marL="0" marR="0" marT="0" marB="0">
                    <a:lnR w="25400" cap="flat" cmpd="sng">
                      <a:solidFill>
                        <a:srgbClr val="000000"/>
                      </a:solidFill>
                      <a:prstDash val="solid"/>
                      <a:round/>
                      <a:headEnd type="none" w="sm" len="sm"/>
                      <a:tailEnd type="none" w="sm" len="sm"/>
                    </a:lnR>
                    <a:solidFill>
                      <a:srgbClr val="DDDDDD"/>
                    </a:solidFill>
                  </a:tcPr>
                </a:tc>
                <a:extLst>
                  <a:ext uri="{0D108BD9-81ED-4DB2-BD59-A6C34878D82A}">
                    <a16:rowId xmlns:a16="http://schemas.microsoft.com/office/drawing/2014/main" val="10002"/>
                  </a:ext>
                </a:extLst>
              </a:tr>
              <a:tr h="375850">
                <a:tc>
                  <a:txBody>
                    <a:bodyPr/>
                    <a:lstStyle/>
                    <a:p>
                      <a:pPr marL="0" marR="0" lvl="0" indent="0" algn="l" rtl="0">
                        <a:lnSpc>
                          <a:spcPct val="100000"/>
                        </a:lnSpc>
                        <a:spcBef>
                          <a:spcPts val="0"/>
                        </a:spcBef>
                        <a:spcAft>
                          <a:spcPts val="0"/>
                        </a:spcAft>
                        <a:buClr>
                          <a:schemeClr val="dk1"/>
                        </a:buClr>
                        <a:buSzPts val="1800"/>
                        <a:buFont typeface="Calibri"/>
                        <a:buNone/>
                      </a:pPr>
                      <a:r>
                        <a:rPr lang="en-US" sz="1800" u="none" strike="noStrike" cap="none"/>
                        <a:t>Rounding</a:t>
                      </a:r>
                      <a:endParaRPr/>
                    </a:p>
                  </a:txBody>
                  <a:tcPr marL="0" marR="0" marT="0" marB="0">
                    <a:lnL w="25400" cap="flat" cmpd="sng">
                      <a:solidFill>
                        <a:srgbClr val="000000"/>
                      </a:solidFill>
                      <a:prstDash val="solid"/>
                      <a:round/>
                      <a:headEnd type="none" w="sm" len="sm"/>
                      <a:tailEnd type="none" w="sm" len="sm"/>
                    </a:lnL>
                    <a:lnB w="25400" cap="flat" cmpd="sng">
                      <a:solidFill>
                        <a:srgbClr val="000000"/>
                      </a:solidFill>
                      <a:prstDash val="solid"/>
                      <a:round/>
                      <a:headEnd type="none" w="sm" len="sm"/>
                      <a:tailEnd type="none" w="sm" len="sm"/>
                    </a:lnB>
                    <a:solidFill>
                      <a:srgbClr val="DDDDDD"/>
                    </a:solidFill>
                  </a:tcPr>
                </a:tc>
                <a:tc>
                  <a:txBody>
                    <a:bodyPr/>
                    <a:lstStyle/>
                    <a:p>
                      <a:pPr marL="0" marR="0" lvl="0" indent="0" algn="ctr" rtl="0">
                        <a:lnSpc>
                          <a:spcPct val="100000"/>
                        </a:lnSpc>
                        <a:spcBef>
                          <a:spcPts val="0"/>
                        </a:spcBef>
                        <a:spcAft>
                          <a:spcPts val="0"/>
                        </a:spcAft>
                        <a:buClr>
                          <a:schemeClr val="dk1"/>
                        </a:buClr>
                        <a:buSzPts val="1800"/>
                        <a:buFont typeface="Calibri"/>
                        <a:buNone/>
                      </a:pPr>
                      <a:r>
                        <a:rPr lang="en-US" sz="1800" u="none" strike="noStrike" cap="none"/>
                        <a:t>-14.3</a:t>
                      </a:r>
                      <a:endParaRPr/>
                    </a:p>
                  </a:txBody>
                  <a:tcPr marL="0" marR="0" marT="0" marB="0">
                    <a:lnR w="25400" cap="flat" cmpd="sng">
                      <a:solidFill>
                        <a:srgbClr val="000000"/>
                      </a:solidFill>
                      <a:prstDash val="solid"/>
                      <a:round/>
                      <a:headEnd type="none" w="sm" len="sm"/>
                      <a:tailEnd type="none" w="sm" len="sm"/>
                    </a:lnR>
                    <a:lnB w="25400" cap="flat" cmpd="sng">
                      <a:solidFill>
                        <a:srgbClr val="000000"/>
                      </a:solidFill>
                      <a:prstDash val="solid"/>
                      <a:round/>
                      <a:headEnd type="none" w="sm" len="sm"/>
                      <a:tailEnd type="none" w="sm" len="sm"/>
                    </a:lnB>
                    <a:solidFill>
                      <a:srgbClr val="DDDDDD"/>
                    </a:solidFill>
                  </a:tcPr>
                </a:tc>
                <a:extLst>
                  <a:ext uri="{0D108BD9-81ED-4DB2-BD59-A6C34878D82A}">
                    <a16:rowId xmlns:a16="http://schemas.microsoft.com/office/drawing/2014/main" val="10003"/>
                  </a:ext>
                </a:extLst>
              </a:tr>
            </a:tbl>
          </a:graphicData>
        </a:graphic>
      </p:graphicFrame>
      <p:sp>
        <p:nvSpPr>
          <p:cNvPr id="139" name="Google Shape;139;p8"/>
          <p:cNvSpPr txBox="1"/>
          <p:nvPr/>
        </p:nvSpPr>
        <p:spPr>
          <a:xfrm>
            <a:off x="6675853" y="3650006"/>
            <a:ext cx="4303800" cy="968100"/>
          </a:xfrm>
          <a:prstGeom prst="rect">
            <a:avLst/>
          </a:prstGeom>
          <a:noFill/>
          <a:ln>
            <a:noFill/>
          </a:ln>
        </p:spPr>
        <p:txBody>
          <a:bodyPr spcFirstLastPara="1" wrap="square" lIns="45700" tIns="45700" rIns="45700" bIns="45700" anchor="t" anchorCtr="0">
            <a:spAutoFit/>
          </a:bodyPr>
          <a:lstStyle/>
          <a:p>
            <a:pPr marL="0" marR="0" lvl="1" indent="228600" algn="l" rtl="0">
              <a:lnSpc>
                <a:spcPct val="90000"/>
              </a:lnSpc>
              <a:spcBef>
                <a:spcPts val="0"/>
              </a:spcBef>
              <a:spcAft>
                <a:spcPts val="0"/>
              </a:spcAft>
              <a:buClr>
                <a:srgbClr val="000000"/>
              </a:buClr>
              <a:buSzPts val="2800"/>
              <a:buFont typeface="Calibri"/>
              <a:buNone/>
            </a:pPr>
            <a:r>
              <a:rPr lang="en-US" sz="2800" b="0" i="0" u="none" strike="noStrike" cap="none">
                <a:solidFill>
                  <a:srgbClr val="000000"/>
                </a:solidFill>
                <a:latin typeface="Calibri"/>
                <a:ea typeface="Calibri"/>
                <a:cs typeface="Calibri"/>
                <a:sym typeface="Calibri"/>
              </a:rPr>
              <a:t>Relative error on rounding :</a:t>
            </a:r>
            <a:endParaRPr/>
          </a:p>
        </p:txBody>
      </p:sp>
      <p:cxnSp>
        <p:nvCxnSpPr>
          <p:cNvPr id="140" name="Google Shape;140;p8"/>
          <p:cNvCxnSpPr/>
          <p:nvPr/>
        </p:nvCxnSpPr>
        <p:spPr>
          <a:xfrm>
            <a:off x="6210299" y="3650004"/>
            <a:ext cx="1" cy="1651558"/>
          </a:xfrm>
          <a:prstGeom prst="straightConnector1">
            <a:avLst/>
          </a:prstGeom>
          <a:noFill/>
          <a:ln w="19050" cap="flat" cmpd="sng">
            <a:solidFill>
              <a:srgbClr val="262626"/>
            </a:solidFill>
            <a:prstDash val="solid"/>
            <a:miter lim="8000"/>
            <a:headEnd type="none" w="sm" len="sm"/>
            <a:tailEnd type="none" w="sm" len="sm"/>
          </a:ln>
        </p:spPr>
      </p:cxnSp>
      <p:pic>
        <p:nvPicPr>
          <p:cNvPr id="141" name="Google Shape;141;p8" descr="Screen Shot 2021-01-28 at 12.54.11 AM.png"/>
          <p:cNvPicPr preferRelativeResize="0"/>
          <p:nvPr/>
        </p:nvPicPr>
        <p:blipFill rotWithShape="1">
          <a:blip r:embed="rId3">
            <a:alphaModFix/>
          </a:blip>
          <a:srcRect/>
          <a:stretch/>
        </p:blipFill>
        <p:spPr>
          <a:xfrm>
            <a:off x="951475" y="4254500"/>
            <a:ext cx="4432300" cy="901700"/>
          </a:xfrm>
          <a:prstGeom prst="rect">
            <a:avLst/>
          </a:prstGeom>
          <a:noFill/>
          <a:ln>
            <a:noFill/>
          </a:ln>
        </p:spPr>
      </p:pic>
      <p:pic>
        <p:nvPicPr>
          <p:cNvPr id="142" name="Google Shape;142;p8" descr="Screen Shot 2021-01-28 at 12.54.39 AM.png"/>
          <p:cNvPicPr preferRelativeResize="0"/>
          <p:nvPr/>
        </p:nvPicPr>
        <p:blipFill rotWithShape="1">
          <a:blip r:embed="rId4">
            <a:alphaModFix/>
          </a:blip>
          <a:srcRect/>
          <a:stretch/>
        </p:blipFill>
        <p:spPr>
          <a:xfrm>
            <a:off x="6617953" y="4197350"/>
            <a:ext cx="4419602" cy="1016000"/>
          </a:xfrm>
          <a:prstGeom prst="rect">
            <a:avLst/>
          </a:prstGeom>
          <a:noFill/>
          <a:ln>
            <a:noFill/>
          </a:ln>
        </p:spPr>
      </p:pic>
    </p:spTree>
    <p:extLst>
      <p:ext uri="{BB962C8B-B14F-4D97-AF65-F5344CB8AC3E}">
        <p14:creationId xmlns:p14="http://schemas.microsoft.com/office/powerpoint/2010/main" val="13248018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358DC0-D4D3-9A4D-8B18-581F211553C3}"/>
              </a:ext>
            </a:extLst>
          </p:cNvPr>
          <p:cNvSpPr>
            <a:spLocks noGrp="1"/>
          </p:cNvSpPr>
          <p:nvPr>
            <p:ph type="title"/>
          </p:nvPr>
        </p:nvSpPr>
        <p:spPr>
          <a:xfrm>
            <a:off x="762001" y="803325"/>
            <a:ext cx="5314536" cy="1325563"/>
          </a:xfrm>
        </p:spPr>
        <p:txBody>
          <a:bodyPr>
            <a:normAutofit/>
          </a:bodyPr>
          <a:lstStyle/>
          <a:p>
            <a:r>
              <a:rPr lang="en-US"/>
              <a:t>What do we know?</a:t>
            </a:r>
          </a:p>
        </p:txBody>
      </p:sp>
      <p:sp>
        <p:nvSpPr>
          <p:cNvPr id="3" name="Content Placeholder 2">
            <a:extLst>
              <a:ext uri="{FF2B5EF4-FFF2-40B4-BE49-F238E27FC236}">
                <a16:creationId xmlns:a16="http://schemas.microsoft.com/office/drawing/2014/main" id="{DEC5ECA1-C5D8-EE46-A501-3548E8708090}"/>
              </a:ext>
            </a:extLst>
          </p:cNvPr>
          <p:cNvSpPr>
            <a:spLocks noGrp="1"/>
          </p:cNvSpPr>
          <p:nvPr>
            <p:ph idx="1"/>
          </p:nvPr>
        </p:nvSpPr>
        <p:spPr>
          <a:xfrm>
            <a:off x="762000" y="2279018"/>
            <a:ext cx="5314543" cy="3375920"/>
          </a:xfrm>
        </p:spPr>
        <p:txBody>
          <a:bodyPr anchor="t">
            <a:normAutofit/>
          </a:bodyPr>
          <a:lstStyle/>
          <a:p>
            <a:r>
              <a:rPr lang="en-US" sz="1800" dirty="0"/>
              <a:t>Floating point numbers are </a:t>
            </a:r>
            <a:r>
              <a:rPr lang="en-US" sz="1800" i="1" dirty="0"/>
              <a:t>not</a:t>
            </a:r>
            <a:r>
              <a:rPr lang="en-US" sz="1800" dirty="0"/>
              <a:t> real numbers.</a:t>
            </a:r>
          </a:p>
          <a:p>
            <a:r>
              <a:rPr lang="en-US" sz="1800" dirty="0"/>
              <a:t>We need to take care when working with floating point </a:t>
            </a:r>
            <a:r>
              <a:rPr lang="en-US" sz="1800"/>
              <a:t>numbers due </a:t>
            </a:r>
            <a:r>
              <a:rPr lang="en-US" sz="1800" dirty="0"/>
              <a:t>to limited precision.</a:t>
            </a:r>
          </a:p>
          <a:p>
            <a:pPr lvl="1"/>
            <a:r>
              <a:rPr lang="en-US" sz="1800" dirty="0"/>
              <a:t>For example, subtracting two numbers of very different magnitudes can lose precision.</a:t>
            </a:r>
          </a:p>
          <a:p>
            <a:pPr lvl="1"/>
            <a:endParaRPr lang="en-US" sz="1800" dirty="0"/>
          </a:p>
          <a:p>
            <a:r>
              <a:rPr lang="en-US" sz="1800" dirty="0"/>
              <a:t>A Taylor series can approximate an infinitely differentiable function to arbitrary precision, but:</a:t>
            </a:r>
          </a:p>
          <a:p>
            <a:pPr lvl="1"/>
            <a:r>
              <a:rPr lang="en-US" sz="1800" dirty="0"/>
              <a:t>Often the series converges too slowly to be useful.</a:t>
            </a:r>
          </a:p>
        </p:txBody>
      </p:sp>
      <p:sp>
        <p:nvSpPr>
          <p:cNvPr id="22" name="Freeform: Shape 21">
            <a:extLst>
              <a:ext uri="{FF2B5EF4-FFF2-40B4-BE49-F238E27FC236}">
                <a16:creationId xmlns:a16="http://schemas.microsoft.com/office/drawing/2014/main" id="{CF62D2A7-8207-488C-9F46-316BA81A16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58278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9" name="Picture 8" descr="A person wearing glasses posing for the camera&#10;&#10;Description automatically generated">
            <a:extLst>
              <a:ext uri="{FF2B5EF4-FFF2-40B4-BE49-F238E27FC236}">
                <a16:creationId xmlns:a16="http://schemas.microsoft.com/office/drawing/2014/main" id="{04E32512-1400-AE45-89D6-85559E586888}"/>
              </a:ext>
            </a:extLst>
          </p:cNvPr>
          <p:cNvPicPr>
            <a:picLocks noChangeAspect="1"/>
          </p:cNvPicPr>
          <p:nvPr/>
        </p:nvPicPr>
        <p:blipFill rotWithShape="1">
          <a:blip r:embed="rId2"/>
          <a:srcRect l="634" r="3132" b="-2"/>
          <a:stretch/>
        </p:blipFill>
        <p:spPr>
          <a:xfrm>
            <a:off x="6750141" y="-2"/>
            <a:ext cx="5441859" cy="5654940"/>
          </a:xfrm>
          <a:custGeom>
            <a:avLst/>
            <a:gdLst>
              <a:gd name="connsiteX0" fmla="*/ 1041368 w 5441859"/>
              <a:gd name="connsiteY0" fmla="*/ 0 h 5654940"/>
              <a:gd name="connsiteX1" fmla="*/ 5441859 w 5441859"/>
              <a:gd name="connsiteY1" fmla="*/ 0 h 5654940"/>
              <a:gd name="connsiteX2" fmla="*/ 5441859 w 5441859"/>
              <a:gd name="connsiteY2" fmla="*/ 4820612 h 5654940"/>
              <a:gd name="connsiteX3" fmla="*/ 5285166 w 5441859"/>
              <a:gd name="connsiteY3" fmla="*/ 4957981 h 5654940"/>
              <a:gd name="connsiteX4" fmla="*/ 3267719 w 5441859"/>
              <a:gd name="connsiteY4" fmla="*/ 5654940 h 5654940"/>
              <a:gd name="connsiteX5" fmla="*/ 0 w 5441859"/>
              <a:gd name="connsiteY5" fmla="*/ 2387221 h 5654940"/>
              <a:gd name="connsiteX6" fmla="*/ 957093 w 5441859"/>
              <a:gd name="connsiteY6" fmla="*/ 76595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1041368" y="0"/>
                </a:moveTo>
                <a:lnTo>
                  <a:pt x="5441859" y="0"/>
                </a:lnTo>
                <a:lnTo>
                  <a:pt x="5441859" y="4820612"/>
                </a:lnTo>
                <a:lnTo>
                  <a:pt x="5285166" y="4957981"/>
                </a:lnTo>
                <a:cubicBezTo>
                  <a:pt x="4729628" y="5394557"/>
                  <a:pt x="4029081" y="5654940"/>
                  <a:pt x="3267719" y="5654940"/>
                </a:cubicBezTo>
                <a:cubicBezTo>
                  <a:pt x="1463008" y="5654940"/>
                  <a:pt x="0" y="4191932"/>
                  <a:pt x="0" y="2387221"/>
                </a:cubicBezTo>
                <a:cubicBezTo>
                  <a:pt x="0" y="1484866"/>
                  <a:pt x="365752" y="667936"/>
                  <a:pt x="957093" y="76595"/>
                </a:cubicBezTo>
                <a:close/>
              </a:path>
            </a:pathLst>
          </a:custGeom>
        </p:spPr>
      </p:pic>
      <p:sp>
        <p:nvSpPr>
          <p:cNvPr id="7" name="Date Placeholder 6">
            <a:extLst>
              <a:ext uri="{FF2B5EF4-FFF2-40B4-BE49-F238E27FC236}">
                <a16:creationId xmlns:a16="http://schemas.microsoft.com/office/drawing/2014/main" id="{BF9445A8-D78A-4645-977B-D897C207D7A5}"/>
              </a:ext>
            </a:extLst>
          </p:cNvPr>
          <p:cNvSpPr>
            <a:spLocks noGrp="1"/>
          </p:cNvSpPr>
          <p:nvPr>
            <p:ph type="dt" sz="half" idx="10"/>
          </p:nvPr>
        </p:nvSpPr>
        <p:spPr>
          <a:xfrm>
            <a:off x="762001" y="6199632"/>
            <a:ext cx="3867496" cy="365760"/>
          </a:xfrm>
        </p:spPr>
        <p:txBody>
          <a:bodyPr anchor="ctr">
            <a:normAutofit/>
          </a:bodyPr>
          <a:lstStyle/>
          <a:p>
            <a:pPr>
              <a:spcAft>
                <a:spcPts val="600"/>
              </a:spcAft>
            </a:pPr>
            <a:fld id="{FBB615DA-B96A-8544-B17A-EF64CC321DAE}" type="datetime3">
              <a:rPr lang="en-US" sz="1100" smtClean="0">
                <a:solidFill>
                  <a:schemeClr val="tx1">
                    <a:alpha val="80000"/>
                  </a:schemeClr>
                </a:solidFill>
              </a:rPr>
              <a:t>30 January 2021</a:t>
            </a:fld>
            <a:endParaRPr lang="en-US" sz="1100">
              <a:solidFill>
                <a:schemeClr val="tx1">
                  <a:alpha val="80000"/>
                </a:schemeClr>
              </a:solidFill>
            </a:endParaRPr>
          </a:p>
        </p:txBody>
      </p:sp>
      <p:sp>
        <p:nvSpPr>
          <p:cNvPr id="4" name="Footer Placeholder 3">
            <a:extLst>
              <a:ext uri="{FF2B5EF4-FFF2-40B4-BE49-F238E27FC236}">
                <a16:creationId xmlns:a16="http://schemas.microsoft.com/office/drawing/2014/main" id="{463B5192-1ED8-7644-86B0-E6C4E6376D76}"/>
              </a:ext>
            </a:extLst>
          </p:cNvPr>
          <p:cNvSpPr>
            <a:spLocks noGrp="1"/>
          </p:cNvSpPr>
          <p:nvPr>
            <p:ph type="ftr" sz="quarter" idx="11"/>
          </p:nvPr>
        </p:nvSpPr>
        <p:spPr>
          <a:xfrm>
            <a:off x="6053666" y="6199632"/>
            <a:ext cx="4802755" cy="365760"/>
          </a:xfrm>
        </p:spPr>
        <p:txBody>
          <a:bodyPr>
            <a:normAutofit/>
          </a:bodyPr>
          <a:lstStyle/>
          <a:p>
            <a:pPr algn="r">
              <a:spcAft>
                <a:spcPts val="600"/>
              </a:spcAft>
            </a:pPr>
            <a:r>
              <a:rPr lang="en-US" sz="1100">
                <a:solidFill>
                  <a:schemeClr val="tx1">
                    <a:alpha val="80000"/>
                  </a:schemeClr>
                </a:solidFill>
              </a:rPr>
              <a:t>© 2021 Darrell Long</a:t>
            </a:r>
          </a:p>
        </p:txBody>
      </p:sp>
      <p:sp>
        <p:nvSpPr>
          <p:cNvPr id="6" name="Slide Number Placeholder 5">
            <a:extLst>
              <a:ext uri="{FF2B5EF4-FFF2-40B4-BE49-F238E27FC236}">
                <a16:creationId xmlns:a16="http://schemas.microsoft.com/office/drawing/2014/main" id="{65F04F98-9232-5041-B4D8-D3DB17642B56}"/>
              </a:ext>
            </a:extLst>
          </p:cNvPr>
          <p:cNvSpPr>
            <a:spLocks noGrp="1"/>
          </p:cNvSpPr>
          <p:nvPr>
            <p:ph type="sldNum" sz="quarter" idx="12"/>
          </p:nvPr>
        </p:nvSpPr>
        <p:spPr>
          <a:xfrm>
            <a:off x="11000232" y="6108192"/>
            <a:ext cx="548640" cy="548640"/>
          </a:xfrm>
          <a:prstGeom prst="ellipse">
            <a:avLst/>
          </a:prstGeom>
          <a:solidFill>
            <a:srgbClr val="7F7F7F"/>
          </a:solidFill>
        </p:spPr>
        <p:txBody>
          <a:bodyPr anchor="ctr">
            <a:normAutofit/>
          </a:bodyPr>
          <a:lstStyle/>
          <a:p>
            <a:pPr algn="ctr">
              <a:spcAft>
                <a:spcPts val="600"/>
              </a:spcAft>
            </a:pPr>
            <a:fld id="{A007D034-B69E-A742-8D96-D676D6BE536A}" type="slidenum">
              <a:rPr lang="en-US" sz="1500">
                <a:solidFill>
                  <a:srgbClr val="FFFFFF"/>
                </a:solidFill>
              </a:rPr>
              <a:pPr algn="ctr">
                <a:spcAft>
                  <a:spcPts val="600"/>
                </a:spcAft>
              </a:pPr>
              <a:t>25</a:t>
            </a:fld>
            <a:endParaRPr lang="en-US" sz="1500">
              <a:solidFill>
                <a:srgbClr val="FFFFFF"/>
              </a:solidFill>
            </a:endParaRPr>
          </a:p>
        </p:txBody>
      </p:sp>
    </p:spTree>
    <p:extLst>
      <p:ext uri="{BB962C8B-B14F-4D97-AF65-F5344CB8AC3E}">
        <p14:creationId xmlns:p14="http://schemas.microsoft.com/office/powerpoint/2010/main" val="3889465009"/>
      </p:ext>
    </p:extLst>
  </p:cSld>
  <p:clrMapOvr>
    <a:overrideClrMapping bg1="dk1" tx1="lt1" bg2="dk2" tx2="lt2" accent1="accent1" accent2="accent2" accent3="accent3" accent4="accent4" accent5="accent5" accent6="accent6" hlink="hlink" folHlink="folHlink"/>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8F4D17-1BEA-3E44-808C-B8D9C78DF33E}"/>
              </a:ext>
            </a:extLst>
          </p:cNvPr>
          <p:cNvSpPr>
            <a:spLocks noGrp="1"/>
          </p:cNvSpPr>
          <p:nvPr>
            <p:ph type="title"/>
          </p:nvPr>
        </p:nvSpPr>
        <p:spPr>
          <a:xfrm>
            <a:off x="762001" y="803325"/>
            <a:ext cx="5314536" cy="1325563"/>
          </a:xfrm>
        </p:spPr>
        <p:txBody>
          <a:bodyPr>
            <a:normAutofit/>
          </a:bodyPr>
          <a:lstStyle/>
          <a:p>
            <a:r>
              <a:rPr lang="en-US"/>
              <a:t>What should we do?</a:t>
            </a:r>
          </a:p>
        </p:txBody>
      </p:sp>
      <p:sp>
        <p:nvSpPr>
          <p:cNvPr id="3" name="Content Placeholder 2">
            <a:extLst>
              <a:ext uri="{FF2B5EF4-FFF2-40B4-BE49-F238E27FC236}">
                <a16:creationId xmlns:a16="http://schemas.microsoft.com/office/drawing/2014/main" id="{8CE701CC-17F8-D240-98F6-C1DED4E063EF}"/>
              </a:ext>
            </a:extLst>
          </p:cNvPr>
          <p:cNvSpPr>
            <a:spLocks noGrp="1"/>
          </p:cNvSpPr>
          <p:nvPr>
            <p:ph idx="1"/>
          </p:nvPr>
        </p:nvSpPr>
        <p:spPr>
          <a:xfrm>
            <a:off x="467324" y="2279017"/>
            <a:ext cx="5609220" cy="3775657"/>
          </a:xfrm>
        </p:spPr>
        <p:txBody>
          <a:bodyPr anchor="t">
            <a:normAutofit/>
          </a:bodyPr>
          <a:lstStyle/>
          <a:p>
            <a:r>
              <a:rPr lang="en-US" sz="2000" dirty="0"/>
              <a:t>Use a good library when you can.</a:t>
            </a:r>
          </a:p>
          <a:p>
            <a:r>
              <a:rPr lang="en-US" sz="2000" dirty="0"/>
              <a:t>Be cognizant of the difference between floating point and real numbers.</a:t>
            </a:r>
          </a:p>
          <a:p>
            <a:pPr lvl="1"/>
            <a:r>
              <a:rPr lang="en-US" sz="2000" i="1" dirty="0"/>
              <a:t>Real</a:t>
            </a:r>
            <a:r>
              <a:rPr lang="en-US" sz="2000" dirty="0"/>
              <a:t> numbers are </a:t>
            </a:r>
            <a:r>
              <a:rPr lang="en-US" sz="2000" i="1" dirty="0"/>
              <a:t>all</a:t>
            </a:r>
            <a:r>
              <a:rPr lang="en-US" sz="2000" dirty="0"/>
              <a:t> of the numbers, </a:t>
            </a:r>
            <a:r>
              <a:rPr lang="en-US" sz="2000" i="1" dirty="0"/>
              <a:t>rational</a:t>
            </a:r>
            <a:r>
              <a:rPr lang="en-US" sz="2000" dirty="0"/>
              <a:t> numbers are a subset of the reals, and </a:t>
            </a:r>
            <a:r>
              <a:rPr lang="en-US" sz="2000" i="1" dirty="0"/>
              <a:t>floating point </a:t>
            </a:r>
            <a:r>
              <a:rPr lang="en-US" sz="2000" dirty="0"/>
              <a:t>numbers are a subset of the </a:t>
            </a:r>
            <a:r>
              <a:rPr lang="en-US" sz="2000" dirty="0" err="1"/>
              <a:t>rationals</a:t>
            </a:r>
            <a:r>
              <a:rPr lang="en-US" sz="2000" dirty="0"/>
              <a:t>.</a:t>
            </a:r>
          </a:p>
          <a:p>
            <a:r>
              <a:rPr lang="en-US" sz="2000" dirty="0"/>
              <a:t>If you forget that they are different, you </a:t>
            </a:r>
            <a:r>
              <a:rPr lang="en-US" sz="2000" i="1" dirty="0"/>
              <a:t>will</a:t>
            </a:r>
            <a:r>
              <a:rPr lang="en-US" sz="2000" dirty="0"/>
              <a:t> get incorrect answers.</a:t>
            </a:r>
          </a:p>
          <a:p>
            <a:r>
              <a:rPr lang="en-US" sz="2000" dirty="0"/>
              <a:t>Understand that all of the special functions we have discussed are </a:t>
            </a:r>
            <a:r>
              <a:rPr lang="en-US" sz="2000" i="1" dirty="0"/>
              <a:t>approximations</a:t>
            </a:r>
            <a:r>
              <a:rPr lang="en-US" sz="2000" dirty="0"/>
              <a:t>.</a:t>
            </a:r>
          </a:p>
          <a:p>
            <a:pPr marL="0" indent="0">
              <a:buNone/>
            </a:pPr>
            <a:endParaRPr lang="en-US" sz="2000" dirty="0"/>
          </a:p>
        </p:txBody>
      </p:sp>
      <p:sp>
        <p:nvSpPr>
          <p:cNvPr id="15" name="Freeform: Shape 14">
            <a:extLst>
              <a:ext uri="{FF2B5EF4-FFF2-40B4-BE49-F238E27FC236}">
                <a16:creationId xmlns:a16="http://schemas.microsoft.com/office/drawing/2014/main" id="{CF62D2A7-8207-488C-9F46-316BA81A16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58278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BED92A95-A85A-B44C-869A-94F46238B487}"/>
              </a:ext>
            </a:extLst>
          </p:cNvPr>
          <p:cNvPicPr>
            <a:picLocks noChangeAspect="1"/>
          </p:cNvPicPr>
          <p:nvPr/>
        </p:nvPicPr>
        <p:blipFill rotWithShape="1">
          <a:blip r:embed="rId2"/>
          <a:srcRect l="10264" r="2" b="2"/>
          <a:stretch/>
        </p:blipFill>
        <p:spPr>
          <a:xfrm>
            <a:off x="6750141" y="-2"/>
            <a:ext cx="5441859" cy="5654940"/>
          </a:xfrm>
          <a:custGeom>
            <a:avLst/>
            <a:gdLst>
              <a:gd name="connsiteX0" fmla="*/ 1041368 w 5441859"/>
              <a:gd name="connsiteY0" fmla="*/ 0 h 5654940"/>
              <a:gd name="connsiteX1" fmla="*/ 5441859 w 5441859"/>
              <a:gd name="connsiteY1" fmla="*/ 0 h 5654940"/>
              <a:gd name="connsiteX2" fmla="*/ 5441859 w 5441859"/>
              <a:gd name="connsiteY2" fmla="*/ 4820612 h 5654940"/>
              <a:gd name="connsiteX3" fmla="*/ 5285166 w 5441859"/>
              <a:gd name="connsiteY3" fmla="*/ 4957981 h 5654940"/>
              <a:gd name="connsiteX4" fmla="*/ 3267719 w 5441859"/>
              <a:gd name="connsiteY4" fmla="*/ 5654940 h 5654940"/>
              <a:gd name="connsiteX5" fmla="*/ 0 w 5441859"/>
              <a:gd name="connsiteY5" fmla="*/ 2387221 h 5654940"/>
              <a:gd name="connsiteX6" fmla="*/ 957093 w 5441859"/>
              <a:gd name="connsiteY6" fmla="*/ 76595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1041368" y="0"/>
                </a:moveTo>
                <a:lnTo>
                  <a:pt x="5441859" y="0"/>
                </a:lnTo>
                <a:lnTo>
                  <a:pt x="5441859" y="4820612"/>
                </a:lnTo>
                <a:lnTo>
                  <a:pt x="5285166" y="4957981"/>
                </a:lnTo>
                <a:cubicBezTo>
                  <a:pt x="4729628" y="5394557"/>
                  <a:pt x="4029081" y="5654940"/>
                  <a:pt x="3267719" y="5654940"/>
                </a:cubicBezTo>
                <a:cubicBezTo>
                  <a:pt x="1463008" y="5654940"/>
                  <a:pt x="0" y="4191932"/>
                  <a:pt x="0" y="2387221"/>
                </a:cubicBezTo>
                <a:cubicBezTo>
                  <a:pt x="0" y="1484866"/>
                  <a:pt x="365752" y="667936"/>
                  <a:pt x="957093" y="76595"/>
                </a:cubicBezTo>
                <a:close/>
              </a:path>
            </a:pathLst>
          </a:custGeom>
        </p:spPr>
      </p:pic>
      <p:sp>
        <p:nvSpPr>
          <p:cNvPr id="4" name="Footer Placeholder 3">
            <a:extLst>
              <a:ext uri="{FF2B5EF4-FFF2-40B4-BE49-F238E27FC236}">
                <a16:creationId xmlns:a16="http://schemas.microsoft.com/office/drawing/2014/main" id="{6E6C352D-0F4E-1F41-8070-BD1B348D0880}"/>
              </a:ext>
            </a:extLst>
          </p:cNvPr>
          <p:cNvSpPr>
            <a:spLocks noGrp="1"/>
          </p:cNvSpPr>
          <p:nvPr>
            <p:ph type="ftr" sz="quarter" idx="11"/>
          </p:nvPr>
        </p:nvSpPr>
        <p:spPr/>
        <p:txBody>
          <a:bodyPr/>
          <a:lstStyle/>
          <a:p>
            <a:r>
              <a:rPr lang="en-US"/>
              <a:t>© 2021 Darrell Long</a:t>
            </a:r>
          </a:p>
        </p:txBody>
      </p:sp>
      <p:sp>
        <p:nvSpPr>
          <p:cNvPr id="6" name="Slide Number Placeholder 5">
            <a:extLst>
              <a:ext uri="{FF2B5EF4-FFF2-40B4-BE49-F238E27FC236}">
                <a16:creationId xmlns:a16="http://schemas.microsoft.com/office/drawing/2014/main" id="{27BA41CE-5483-A84A-8BED-6A5DA1319B68}"/>
              </a:ext>
            </a:extLst>
          </p:cNvPr>
          <p:cNvSpPr>
            <a:spLocks noGrp="1"/>
          </p:cNvSpPr>
          <p:nvPr>
            <p:ph type="sldNum" sz="quarter" idx="12"/>
          </p:nvPr>
        </p:nvSpPr>
        <p:spPr/>
        <p:txBody>
          <a:bodyPr/>
          <a:lstStyle/>
          <a:p>
            <a:fld id="{A007D034-B69E-A742-8D96-D676D6BE536A}" type="slidenum">
              <a:rPr lang="en-US" smtClean="0"/>
              <a:t>26</a:t>
            </a:fld>
            <a:endParaRPr lang="en-US"/>
          </a:p>
        </p:txBody>
      </p:sp>
      <p:sp>
        <p:nvSpPr>
          <p:cNvPr id="7" name="Date Placeholder 6">
            <a:extLst>
              <a:ext uri="{FF2B5EF4-FFF2-40B4-BE49-F238E27FC236}">
                <a16:creationId xmlns:a16="http://schemas.microsoft.com/office/drawing/2014/main" id="{D31F2168-73F4-FA41-899D-D8446A82755D}"/>
              </a:ext>
            </a:extLst>
          </p:cNvPr>
          <p:cNvSpPr>
            <a:spLocks noGrp="1"/>
          </p:cNvSpPr>
          <p:nvPr>
            <p:ph type="dt" sz="half" idx="10"/>
          </p:nvPr>
        </p:nvSpPr>
        <p:spPr/>
        <p:txBody>
          <a:bodyPr/>
          <a:lstStyle/>
          <a:p>
            <a:fld id="{DC60A4E1-F6E5-AF45-9C94-AAB6FB3364C1}" type="datetime3">
              <a:rPr lang="en-US" smtClean="0"/>
              <a:t>30 January 2021</a:t>
            </a:fld>
            <a:endParaRPr lang="en-US"/>
          </a:p>
        </p:txBody>
      </p:sp>
    </p:spTree>
    <p:extLst>
      <p:ext uri="{BB962C8B-B14F-4D97-AF65-F5344CB8AC3E}">
        <p14:creationId xmlns:p14="http://schemas.microsoft.com/office/powerpoint/2010/main" val="1581936673"/>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1">
              <a:lumMod val="75000"/>
              <a:lumOff val="2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6F67E56-9199-7845-B21A-37222E09E15E}"/>
              </a:ext>
            </a:extLst>
          </p:cNvPr>
          <p:cNvSpPr>
            <a:spLocks noGrp="1"/>
          </p:cNvSpPr>
          <p:nvPr>
            <p:ph type="title"/>
          </p:nvPr>
        </p:nvSpPr>
        <p:spPr>
          <a:xfrm>
            <a:off x="643467" y="643467"/>
            <a:ext cx="3363974" cy="1597315"/>
          </a:xfrm>
          <a:noFill/>
          <a:ln w="19050">
            <a:solidFill>
              <a:schemeClr val="bg1"/>
            </a:solidFill>
          </a:ln>
        </p:spPr>
        <p:txBody>
          <a:bodyPr wrap="square">
            <a:normAutofit/>
          </a:bodyPr>
          <a:lstStyle/>
          <a:p>
            <a:pPr algn="ctr"/>
            <a:r>
              <a:rPr lang="en-US" sz="2800">
                <a:solidFill>
                  <a:schemeClr val="bg1"/>
                </a:solidFill>
              </a:rPr>
              <a:t>Absolute Value</a:t>
            </a:r>
          </a:p>
        </p:txBody>
      </p:sp>
      <p:sp>
        <p:nvSpPr>
          <p:cNvPr id="3" name="Content Placeholder 2">
            <a:extLst>
              <a:ext uri="{FF2B5EF4-FFF2-40B4-BE49-F238E27FC236}">
                <a16:creationId xmlns:a16="http://schemas.microsoft.com/office/drawing/2014/main" id="{29C99862-61A8-F240-A3B4-705763446284}"/>
              </a:ext>
            </a:extLst>
          </p:cNvPr>
          <p:cNvSpPr>
            <a:spLocks noGrp="1"/>
          </p:cNvSpPr>
          <p:nvPr>
            <p:ph idx="1"/>
          </p:nvPr>
        </p:nvSpPr>
        <p:spPr>
          <a:xfrm>
            <a:off x="643468" y="2638044"/>
            <a:ext cx="3363974" cy="3415622"/>
          </a:xfrm>
        </p:spPr>
        <p:txBody>
          <a:bodyPr>
            <a:normAutofit/>
          </a:bodyPr>
          <a:lstStyle/>
          <a:p>
            <a:r>
              <a:rPr lang="en-US" sz="1600" dirty="0">
                <a:solidFill>
                  <a:schemeClr val="bg1"/>
                </a:solidFill>
              </a:rPr>
              <a:t>That’s an easy one: abs(</a:t>
            </a:r>
            <a:r>
              <a:rPr lang="en-US" sz="1600" i="1" dirty="0">
                <a:solidFill>
                  <a:schemeClr val="bg1"/>
                </a:solidFill>
              </a:rPr>
              <a:t>x</a:t>
            </a:r>
            <a:r>
              <a:rPr lang="en-US" sz="1600" dirty="0">
                <a:solidFill>
                  <a:schemeClr val="bg1"/>
                </a:solidFill>
              </a:rPr>
              <a:t>) = if </a:t>
            </a:r>
            <a:r>
              <a:rPr lang="en-US" sz="1600" i="1" dirty="0">
                <a:solidFill>
                  <a:schemeClr val="bg1"/>
                </a:solidFill>
              </a:rPr>
              <a:t>x</a:t>
            </a:r>
            <a:r>
              <a:rPr lang="en-US" sz="1600" dirty="0">
                <a:solidFill>
                  <a:schemeClr val="bg1"/>
                </a:solidFill>
              </a:rPr>
              <a:t> &lt; 0 then –</a:t>
            </a:r>
            <a:r>
              <a:rPr lang="en-US" sz="1600" i="1" dirty="0">
                <a:solidFill>
                  <a:schemeClr val="bg1"/>
                </a:solidFill>
              </a:rPr>
              <a:t>x</a:t>
            </a:r>
            <a:r>
              <a:rPr lang="en-US" sz="1600" dirty="0">
                <a:solidFill>
                  <a:schemeClr val="bg1"/>
                </a:solidFill>
              </a:rPr>
              <a:t> else </a:t>
            </a:r>
            <a:r>
              <a:rPr lang="en-US" sz="1600" i="1" dirty="0">
                <a:solidFill>
                  <a:schemeClr val="bg1"/>
                </a:solidFill>
              </a:rPr>
              <a:t>x</a:t>
            </a:r>
          </a:p>
          <a:p>
            <a:r>
              <a:rPr lang="en-US" sz="1600" dirty="0">
                <a:solidFill>
                  <a:schemeClr val="bg1"/>
                </a:solidFill>
              </a:rPr>
              <a:t>Should I just write the code?</a:t>
            </a:r>
          </a:p>
          <a:p>
            <a:pPr lvl="1"/>
            <a:r>
              <a:rPr lang="en-US" sz="1600" dirty="0">
                <a:solidFill>
                  <a:schemeClr val="bg1"/>
                </a:solidFill>
              </a:rPr>
              <a:t>It depends… Most mathematical libraries have families of absolute value functions that depend on the data type.</a:t>
            </a:r>
          </a:p>
          <a:p>
            <a:pPr lvl="1"/>
            <a:r>
              <a:rPr lang="en-US" sz="1600" dirty="0">
                <a:solidFill>
                  <a:schemeClr val="bg1"/>
                </a:solidFill>
              </a:rPr>
              <a:t>It may be faster to let the compiler or the mathematics library do it, since as in the case of floating point it may be just clearing a bit.</a:t>
            </a:r>
          </a:p>
        </p:txBody>
      </p:sp>
      <p:pic>
        <p:nvPicPr>
          <p:cNvPr id="4" name="Picture 3">
            <a:extLst>
              <a:ext uri="{FF2B5EF4-FFF2-40B4-BE49-F238E27FC236}">
                <a16:creationId xmlns:a16="http://schemas.microsoft.com/office/drawing/2014/main" id="{6D86CEC6-BB39-6548-8B81-0798A73C24CE}"/>
              </a:ext>
            </a:extLst>
          </p:cNvPr>
          <p:cNvPicPr>
            <a:picLocks noChangeAspect="1"/>
          </p:cNvPicPr>
          <p:nvPr/>
        </p:nvPicPr>
        <p:blipFill>
          <a:blip r:embed="rId3"/>
          <a:stretch>
            <a:fillRect/>
          </a:stretch>
        </p:blipFill>
        <p:spPr>
          <a:xfrm>
            <a:off x="5297763" y="1262372"/>
            <a:ext cx="6250769" cy="4172388"/>
          </a:xfrm>
          <a:prstGeom prst="rect">
            <a:avLst/>
          </a:prstGeom>
        </p:spPr>
      </p:pic>
      <p:sp>
        <p:nvSpPr>
          <p:cNvPr id="5" name="Footer Placeholder 4">
            <a:extLst>
              <a:ext uri="{FF2B5EF4-FFF2-40B4-BE49-F238E27FC236}">
                <a16:creationId xmlns:a16="http://schemas.microsoft.com/office/drawing/2014/main" id="{4DA085F4-AA88-F544-81C6-992DF3337E93}"/>
              </a:ext>
            </a:extLst>
          </p:cNvPr>
          <p:cNvSpPr>
            <a:spLocks noGrp="1"/>
          </p:cNvSpPr>
          <p:nvPr>
            <p:ph type="ftr" sz="quarter" idx="11"/>
          </p:nvPr>
        </p:nvSpPr>
        <p:spPr>
          <a:xfrm>
            <a:off x="4653194" y="6491260"/>
            <a:ext cx="4114800" cy="365125"/>
          </a:xfrm>
        </p:spPr>
        <p:txBody>
          <a:bodyPr/>
          <a:lstStyle/>
          <a:p>
            <a:r>
              <a:rPr lang="en-US"/>
              <a:t>© 2021 Darrell Long</a:t>
            </a:r>
          </a:p>
        </p:txBody>
      </p:sp>
      <p:sp>
        <p:nvSpPr>
          <p:cNvPr id="6" name="Slide Number Placeholder 5">
            <a:extLst>
              <a:ext uri="{FF2B5EF4-FFF2-40B4-BE49-F238E27FC236}">
                <a16:creationId xmlns:a16="http://schemas.microsoft.com/office/drawing/2014/main" id="{CA224355-4F66-3742-AD7D-1BDE670C3509}"/>
              </a:ext>
            </a:extLst>
          </p:cNvPr>
          <p:cNvSpPr>
            <a:spLocks noGrp="1"/>
          </p:cNvSpPr>
          <p:nvPr>
            <p:ph type="sldNum" sz="quarter" idx="12"/>
          </p:nvPr>
        </p:nvSpPr>
        <p:spPr/>
        <p:txBody>
          <a:bodyPr/>
          <a:lstStyle/>
          <a:p>
            <a:fld id="{A007D034-B69E-A742-8D96-D676D6BE536A}" type="slidenum">
              <a:rPr lang="en-US" smtClean="0"/>
              <a:t>3</a:t>
            </a:fld>
            <a:endParaRPr lang="en-US"/>
          </a:p>
        </p:txBody>
      </p:sp>
      <p:sp>
        <p:nvSpPr>
          <p:cNvPr id="7" name="Date Placeholder 6">
            <a:extLst>
              <a:ext uri="{FF2B5EF4-FFF2-40B4-BE49-F238E27FC236}">
                <a16:creationId xmlns:a16="http://schemas.microsoft.com/office/drawing/2014/main" id="{CA614A61-F511-BD46-B1D0-BE9B5D1F353E}"/>
              </a:ext>
            </a:extLst>
          </p:cNvPr>
          <p:cNvSpPr>
            <a:spLocks noGrp="1"/>
          </p:cNvSpPr>
          <p:nvPr>
            <p:ph type="dt" sz="half" idx="10"/>
          </p:nvPr>
        </p:nvSpPr>
        <p:spPr/>
        <p:txBody>
          <a:bodyPr/>
          <a:lstStyle/>
          <a:p>
            <a:fld id="{9C110F83-78FC-7146-BDAE-AB7086570707}" type="datetime3">
              <a:rPr lang="en-US" smtClean="0"/>
              <a:t>30 January 2021</a:t>
            </a:fld>
            <a:endParaRPr lang="en-US"/>
          </a:p>
        </p:txBody>
      </p:sp>
    </p:spTree>
    <p:extLst>
      <p:ext uri="{BB962C8B-B14F-4D97-AF65-F5344CB8AC3E}">
        <p14:creationId xmlns:p14="http://schemas.microsoft.com/office/powerpoint/2010/main" val="1814569176"/>
      </p:ext>
    </p:extLst>
  </p:cSld>
  <p:clrMapOvr>
    <a:overrideClrMapping bg1="lt1" tx1="dk1" bg2="lt2" tx2="dk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E737B05-EDAD-A34B-8B39-BA9858ED53A4}"/>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a:solidFill>
                  <a:srgbClr val="FFFFFF"/>
                </a:solidFill>
                <a:latin typeface="+mj-lt"/>
                <a:ea typeface="+mj-ea"/>
                <a:cs typeface="+mj-cs"/>
              </a:rPr>
              <a:t>Check the man page!</a:t>
            </a:r>
          </a:p>
        </p:txBody>
      </p:sp>
      <p:pic>
        <p:nvPicPr>
          <p:cNvPr id="9" name="Content Placeholder 8" descr="A screenshot of a cell phone&#10;&#10;Description automatically generated">
            <a:extLst>
              <a:ext uri="{FF2B5EF4-FFF2-40B4-BE49-F238E27FC236}">
                <a16:creationId xmlns:a16="http://schemas.microsoft.com/office/drawing/2014/main" id="{F8A7AF47-AE90-374C-82CD-C30F4B79A8CF}"/>
              </a:ext>
            </a:extLst>
          </p:cNvPr>
          <p:cNvPicPr>
            <a:picLocks noGrp="1" noChangeAspect="1"/>
          </p:cNvPicPr>
          <p:nvPr>
            <p:ph idx="1"/>
          </p:nvPr>
        </p:nvPicPr>
        <p:blipFill>
          <a:blip r:embed="rId2"/>
          <a:stretch>
            <a:fillRect/>
          </a:stretch>
        </p:blipFill>
        <p:spPr>
          <a:xfrm>
            <a:off x="3704968" y="1016805"/>
            <a:ext cx="8108218" cy="4824389"/>
          </a:xfrm>
          <a:prstGeom prst="rect">
            <a:avLst/>
          </a:prstGeom>
        </p:spPr>
      </p:pic>
      <p:sp>
        <p:nvSpPr>
          <p:cNvPr id="3" name="Footer Placeholder 2">
            <a:extLst>
              <a:ext uri="{FF2B5EF4-FFF2-40B4-BE49-F238E27FC236}">
                <a16:creationId xmlns:a16="http://schemas.microsoft.com/office/drawing/2014/main" id="{2AA2D4F2-4914-BB42-B2EA-323CA352DF1F}"/>
              </a:ext>
            </a:extLst>
          </p:cNvPr>
          <p:cNvSpPr>
            <a:spLocks noGrp="1"/>
          </p:cNvSpPr>
          <p:nvPr>
            <p:ph type="ftr" sz="quarter" idx="11"/>
          </p:nvPr>
        </p:nvSpPr>
        <p:spPr/>
        <p:txBody>
          <a:bodyPr/>
          <a:lstStyle/>
          <a:p>
            <a:r>
              <a:rPr lang="en-US"/>
              <a:t>© 2021 Darrell Long</a:t>
            </a:r>
          </a:p>
        </p:txBody>
      </p:sp>
      <p:sp>
        <p:nvSpPr>
          <p:cNvPr id="4" name="Slide Number Placeholder 3">
            <a:extLst>
              <a:ext uri="{FF2B5EF4-FFF2-40B4-BE49-F238E27FC236}">
                <a16:creationId xmlns:a16="http://schemas.microsoft.com/office/drawing/2014/main" id="{BB44EBF1-2D3E-3841-A567-144EAA15C133}"/>
              </a:ext>
            </a:extLst>
          </p:cNvPr>
          <p:cNvSpPr>
            <a:spLocks noGrp="1"/>
          </p:cNvSpPr>
          <p:nvPr>
            <p:ph type="sldNum" sz="quarter" idx="12"/>
          </p:nvPr>
        </p:nvSpPr>
        <p:spPr/>
        <p:txBody>
          <a:bodyPr/>
          <a:lstStyle/>
          <a:p>
            <a:fld id="{A007D034-B69E-A742-8D96-D676D6BE536A}" type="slidenum">
              <a:rPr lang="en-US" smtClean="0"/>
              <a:t>4</a:t>
            </a:fld>
            <a:endParaRPr lang="en-US"/>
          </a:p>
        </p:txBody>
      </p:sp>
      <p:sp>
        <p:nvSpPr>
          <p:cNvPr id="5" name="Date Placeholder 4">
            <a:extLst>
              <a:ext uri="{FF2B5EF4-FFF2-40B4-BE49-F238E27FC236}">
                <a16:creationId xmlns:a16="http://schemas.microsoft.com/office/drawing/2014/main" id="{B1E42EA6-9A26-5A40-9C43-75F71EAAB4DB}"/>
              </a:ext>
            </a:extLst>
          </p:cNvPr>
          <p:cNvSpPr>
            <a:spLocks noGrp="1"/>
          </p:cNvSpPr>
          <p:nvPr>
            <p:ph type="dt" sz="half" idx="10"/>
          </p:nvPr>
        </p:nvSpPr>
        <p:spPr/>
        <p:txBody>
          <a:bodyPr/>
          <a:lstStyle/>
          <a:p>
            <a:fld id="{4B040A3F-B9B4-6D41-878A-2AE99056B49D}" type="datetime3">
              <a:rPr lang="en-US" smtClean="0"/>
              <a:t>30 January 2021</a:t>
            </a:fld>
            <a:endParaRPr lang="en-US"/>
          </a:p>
        </p:txBody>
      </p:sp>
    </p:spTree>
    <p:extLst>
      <p:ext uri="{BB962C8B-B14F-4D97-AF65-F5344CB8AC3E}">
        <p14:creationId xmlns:p14="http://schemas.microsoft.com/office/powerpoint/2010/main" val="17240008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4572000"/>
            <a:ext cx="7058307" cy="1964266"/>
          </a:xfrm>
          <a:prstGeom prst="rect">
            <a:avLst/>
          </a:prstGeom>
          <a:solidFill>
            <a:srgbClr val="6247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9A80B56-65ED-9443-A2F6-F556F8055BC1}"/>
              </a:ext>
            </a:extLst>
          </p:cNvPr>
          <p:cNvSpPr>
            <a:spLocks noGrp="1"/>
          </p:cNvSpPr>
          <p:nvPr>
            <p:ph type="title"/>
          </p:nvPr>
        </p:nvSpPr>
        <p:spPr>
          <a:xfrm>
            <a:off x="524256" y="4767072"/>
            <a:ext cx="6594189" cy="1625210"/>
          </a:xfrm>
        </p:spPr>
        <p:txBody>
          <a:bodyPr>
            <a:normAutofit/>
          </a:bodyPr>
          <a:lstStyle/>
          <a:p>
            <a:pPr algn="r"/>
            <a:r>
              <a:rPr lang="en-US">
                <a:solidFill>
                  <a:srgbClr val="FFFFFF"/>
                </a:solidFill>
              </a:rPr>
              <a:t>Can I just use the library?</a:t>
            </a:r>
          </a:p>
        </p:txBody>
      </p:sp>
      <p:pic>
        <p:nvPicPr>
          <p:cNvPr id="6" name="Picture 5">
            <a:extLst>
              <a:ext uri="{FF2B5EF4-FFF2-40B4-BE49-F238E27FC236}">
                <a16:creationId xmlns:a16="http://schemas.microsoft.com/office/drawing/2014/main" id="{85D8D34A-74B1-FC4C-AA1D-6834D717966B}"/>
              </a:ext>
            </a:extLst>
          </p:cNvPr>
          <p:cNvPicPr>
            <a:picLocks noChangeAspect="1"/>
          </p:cNvPicPr>
          <p:nvPr/>
        </p:nvPicPr>
        <p:blipFill rotWithShape="1">
          <a:blip r:embed="rId2"/>
          <a:srcRect r="1" b="8360"/>
          <a:stretch/>
        </p:blipFill>
        <p:spPr>
          <a:xfrm>
            <a:off x="327547" y="321733"/>
            <a:ext cx="7058306" cy="4107392"/>
          </a:xfrm>
          <a:prstGeom prst="rect">
            <a:avLst/>
          </a:prstGeom>
        </p:spPr>
      </p:pic>
      <p:sp>
        <p:nvSpPr>
          <p:cNvPr id="13" name="Rectangle 12">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321732"/>
            <a:ext cx="4335613" cy="621453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59D446D3-88F0-3A49-A6B7-1DEC14CDFDC0}"/>
              </a:ext>
            </a:extLst>
          </p:cNvPr>
          <p:cNvSpPr>
            <a:spLocks noGrp="1"/>
          </p:cNvSpPr>
          <p:nvPr>
            <p:ph idx="1"/>
          </p:nvPr>
        </p:nvSpPr>
        <p:spPr>
          <a:xfrm>
            <a:off x="8029319" y="917725"/>
            <a:ext cx="3424739" cy="4852362"/>
          </a:xfrm>
        </p:spPr>
        <p:txBody>
          <a:bodyPr anchor="ctr">
            <a:normAutofit/>
          </a:bodyPr>
          <a:lstStyle/>
          <a:p>
            <a:r>
              <a:rPr lang="en-US" sz="1900" dirty="0">
                <a:solidFill>
                  <a:srgbClr val="FFFFFF"/>
                </a:solidFill>
              </a:rPr>
              <a:t>In general, yes, it is best to use the library.</a:t>
            </a:r>
          </a:p>
          <a:p>
            <a:r>
              <a:rPr lang="en-US" sz="1900" dirty="0">
                <a:solidFill>
                  <a:srgbClr val="FFFFFF"/>
                </a:solidFill>
              </a:rPr>
              <a:t>The library should be designed to be:</a:t>
            </a:r>
          </a:p>
          <a:p>
            <a:pPr lvl="1"/>
            <a:r>
              <a:rPr lang="en-US" sz="1900" dirty="0">
                <a:solidFill>
                  <a:srgbClr val="FFFFFF"/>
                </a:solidFill>
              </a:rPr>
              <a:t>Careful with numerical precision,</a:t>
            </a:r>
          </a:p>
          <a:p>
            <a:pPr lvl="1"/>
            <a:r>
              <a:rPr lang="en-US" sz="1900" dirty="0">
                <a:solidFill>
                  <a:srgbClr val="FFFFFF"/>
                </a:solidFill>
              </a:rPr>
              <a:t>Fast, and portable.</a:t>
            </a:r>
          </a:p>
          <a:p>
            <a:pPr lvl="1"/>
            <a:endParaRPr lang="en-US" sz="1900" dirty="0">
              <a:solidFill>
                <a:srgbClr val="FFFFFF"/>
              </a:solidFill>
            </a:endParaRPr>
          </a:p>
          <a:p>
            <a:r>
              <a:rPr lang="en-US" sz="1900" dirty="0">
                <a:solidFill>
                  <a:srgbClr val="FFFFFF"/>
                </a:solidFill>
              </a:rPr>
              <a:t>That being said, it is important for you to have some understanding of what goes into implementing mathematical functions.</a:t>
            </a:r>
          </a:p>
          <a:p>
            <a:endParaRPr lang="en-US" sz="1900" dirty="0">
              <a:solidFill>
                <a:srgbClr val="FFFFFF"/>
              </a:solidFill>
            </a:endParaRPr>
          </a:p>
          <a:p>
            <a:r>
              <a:rPr lang="en-US" sz="1900" dirty="0">
                <a:solidFill>
                  <a:srgbClr val="FFFFFF"/>
                </a:solidFill>
              </a:rPr>
              <a:t>Remember: </a:t>
            </a:r>
            <a:r>
              <a:rPr lang="en-US" sz="1900" i="1" dirty="0">
                <a:solidFill>
                  <a:srgbClr val="FFFFFF"/>
                </a:solidFill>
              </a:rPr>
              <a:t>There is no magic</a:t>
            </a:r>
            <a:r>
              <a:rPr lang="en-US" sz="1900" dirty="0">
                <a:solidFill>
                  <a:srgbClr val="FFFFFF"/>
                </a:solidFill>
              </a:rPr>
              <a:t>!</a:t>
            </a:r>
          </a:p>
          <a:p>
            <a:endParaRPr lang="en-US" sz="1900" dirty="0">
              <a:solidFill>
                <a:srgbClr val="FFFFFF"/>
              </a:solidFill>
            </a:endParaRPr>
          </a:p>
        </p:txBody>
      </p:sp>
      <p:sp>
        <p:nvSpPr>
          <p:cNvPr id="4" name="Footer Placeholder 3">
            <a:extLst>
              <a:ext uri="{FF2B5EF4-FFF2-40B4-BE49-F238E27FC236}">
                <a16:creationId xmlns:a16="http://schemas.microsoft.com/office/drawing/2014/main" id="{A4CC4E53-E91F-374C-9B51-0FD11984E4CD}"/>
              </a:ext>
            </a:extLst>
          </p:cNvPr>
          <p:cNvSpPr>
            <a:spLocks noGrp="1"/>
          </p:cNvSpPr>
          <p:nvPr>
            <p:ph type="ftr" sz="quarter" idx="11"/>
          </p:nvPr>
        </p:nvSpPr>
        <p:spPr/>
        <p:txBody>
          <a:bodyPr/>
          <a:lstStyle/>
          <a:p>
            <a:r>
              <a:rPr lang="en-US"/>
              <a:t>© 2021 Darrell Long</a:t>
            </a:r>
          </a:p>
        </p:txBody>
      </p:sp>
      <p:sp>
        <p:nvSpPr>
          <p:cNvPr id="5" name="Slide Number Placeholder 4">
            <a:extLst>
              <a:ext uri="{FF2B5EF4-FFF2-40B4-BE49-F238E27FC236}">
                <a16:creationId xmlns:a16="http://schemas.microsoft.com/office/drawing/2014/main" id="{37334D54-4320-5A45-80AF-32907B415647}"/>
              </a:ext>
            </a:extLst>
          </p:cNvPr>
          <p:cNvSpPr>
            <a:spLocks noGrp="1"/>
          </p:cNvSpPr>
          <p:nvPr>
            <p:ph type="sldNum" sz="quarter" idx="12"/>
          </p:nvPr>
        </p:nvSpPr>
        <p:spPr/>
        <p:txBody>
          <a:bodyPr/>
          <a:lstStyle/>
          <a:p>
            <a:fld id="{A007D034-B69E-A742-8D96-D676D6BE536A}" type="slidenum">
              <a:rPr lang="en-US" smtClean="0"/>
              <a:t>5</a:t>
            </a:fld>
            <a:endParaRPr lang="en-US"/>
          </a:p>
        </p:txBody>
      </p:sp>
      <p:sp>
        <p:nvSpPr>
          <p:cNvPr id="7" name="Date Placeholder 6">
            <a:extLst>
              <a:ext uri="{FF2B5EF4-FFF2-40B4-BE49-F238E27FC236}">
                <a16:creationId xmlns:a16="http://schemas.microsoft.com/office/drawing/2014/main" id="{4E42AEA7-16CB-284C-A266-B0FDE2C5E12C}"/>
              </a:ext>
            </a:extLst>
          </p:cNvPr>
          <p:cNvSpPr>
            <a:spLocks noGrp="1"/>
          </p:cNvSpPr>
          <p:nvPr>
            <p:ph type="dt" sz="half" idx="10"/>
          </p:nvPr>
        </p:nvSpPr>
        <p:spPr/>
        <p:txBody>
          <a:bodyPr/>
          <a:lstStyle/>
          <a:p>
            <a:fld id="{D920599F-6DF8-AB43-B56F-FB3F83967685}" type="datetime3">
              <a:rPr lang="en-US" smtClean="0"/>
              <a:t>30 January 2021</a:t>
            </a:fld>
            <a:endParaRPr lang="en-US"/>
          </a:p>
        </p:txBody>
      </p:sp>
    </p:spTree>
    <p:extLst>
      <p:ext uri="{BB962C8B-B14F-4D97-AF65-F5344CB8AC3E}">
        <p14:creationId xmlns:p14="http://schemas.microsoft.com/office/powerpoint/2010/main" val="7695033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30" name="Straight Connector 29">
            <a:extLst>
              <a:ext uri="{FF2B5EF4-FFF2-40B4-BE49-F238E27FC236}">
                <a16:creationId xmlns:a16="http://schemas.microsoft.com/office/drawing/2014/main" id="{99AE2756-0FC4-4155-83E7-58AAAB63E7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65689" y="477749"/>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247AB924-1B87-43FC-B7C7-B112D5C51A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463354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4EB7AF89-D901-6A43-AEE1-C57EF283B694}"/>
              </a:ext>
            </a:extLst>
          </p:cNvPr>
          <p:cNvSpPr>
            <a:spLocks noGrp="1"/>
          </p:cNvSpPr>
          <p:nvPr>
            <p:ph type="title"/>
          </p:nvPr>
        </p:nvSpPr>
        <p:spPr>
          <a:xfrm>
            <a:off x="527538" y="4756638"/>
            <a:ext cx="11139854" cy="930447"/>
          </a:xfrm>
        </p:spPr>
        <p:txBody>
          <a:bodyPr vert="horz" lIns="91440" tIns="45720" rIns="91440" bIns="45720" rtlCol="0" anchor="b">
            <a:normAutofit/>
          </a:bodyPr>
          <a:lstStyle/>
          <a:p>
            <a:pPr algn="ctr"/>
            <a:r>
              <a:rPr lang="en-US" sz="5400">
                <a:solidFill>
                  <a:srgbClr val="FFFFFF"/>
                </a:solidFill>
              </a:rPr>
              <a:t>Trigonometric Functions</a:t>
            </a:r>
          </a:p>
        </p:txBody>
      </p:sp>
      <p:pic>
        <p:nvPicPr>
          <p:cNvPr id="21" name="Content Placeholder 20" descr="A screen shot of a computer&#10;&#10;Description automatically generated">
            <a:extLst>
              <a:ext uri="{FF2B5EF4-FFF2-40B4-BE49-F238E27FC236}">
                <a16:creationId xmlns:a16="http://schemas.microsoft.com/office/drawing/2014/main" id="{C9129BB9-034F-124C-84B4-16D78A340B82}"/>
              </a:ext>
            </a:extLst>
          </p:cNvPr>
          <p:cNvPicPr>
            <a:picLocks noGrp="1" noChangeAspect="1"/>
          </p:cNvPicPr>
          <p:nvPr>
            <p:ph sz="half" idx="2"/>
          </p:nvPr>
        </p:nvPicPr>
        <p:blipFill>
          <a:blip r:embed="rId2"/>
          <a:stretch>
            <a:fillRect/>
          </a:stretch>
        </p:blipFill>
        <p:spPr>
          <a:xfrm>
            <a:off x="320040" y="1021946"/>
            <a:ext cx="3425609" cy="2569206"/>
          </a:xfrm>
          <a:prstGeom prst="rect">
            <a:avLst/>
          </a:prstGeom>
        </p:spPr>
      </p:pic>
      <p:pic>
        <p:nvPicPr>
          <p:cNvPr id="11" name="Content Placeholder 6">
            <a:extLst>
              <a:ext uri="{FF2B5EF4-FFF2-40B4-BE49-F238E27FC236}">
                <a16:creationId xmlns:a16="http://schemas.microsoft.com/office/drawing/2014/main" id="{FD04401B-4756-7641-B9BE-7E8D2DF82898}"/>
              </a:ext>
            </a:extLst>
          </p:cNvPr>
          <p:cNvPicPr>
            <a:picLocks noChangeAspect="1"/>
          </p:cNvPicPr>
          <p:nvPr/>
        </p:nvPicPr>
        <p:blipFill>
          <a:blip r:embed="rId3"/>
          <a:stretch>
            <a:fillRect/>
          </a:stretch>
        </p:blipFill>
        <p:spPr>
          <a:xfrm>
            <a:off x="4385729" y="1619885"/>
            <a:ext cx="3433324" cy="1373329"/>
          </a:xfrm>
          <a:prstGeom prst="rect">
            <a:avLst/>
          </a:prstGeom>
        </p:spPr>
      </p:pic>
      <p:cxnSp>
        <p:nvCxnSpPr>
          <p:cNvPr id="34" name="Straight Connector 33">
            <a:extLst>
              <a:ext uri="{FF2B5EF4-FFF2-40B4-BE49-F238E27FC236}">
                <a16:creationId xmlns:a16="http://schemas.microsoft.com/office/drawing/2014/main" id="{818DC98F-4057-4645-B948-F604F39A9CF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53400" y="477749"/>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20" name="Content Placeholder 19" descr="A picture containing outdoor object, dark, black&#10;&#10;Description automatically generated">
            <a:extLst>
              <a:ext uri="{FF2B5EF4-FFF2-40B4-BE49-F238E27FC236}">
                <a16:creationId xmlns:a16="http://schemas.microsoft.com/office/drawing/2014/main" id="{FD7265DF-90BE-0241-B5FC-B78C502A8880}"/>
              </a:ext>
            </a:extLst>
          </p:cNvPr>
          <p:cNvPicPr>
            <a:picLocks noGrp="1" noChangeAspect="1"/>
          </p:cNvPicPr>
          <p:nvPr>
            <p:ph sz="half" idx="1"/>
          </p:nvPr>
        </p:nvPicPr>
        <p:blipFill>
          <a:blip r:embed="rId4"/>
          <a:stretch>
            <a:fillRect/>
          </a:stretch>
        </p:blipFill>
        <p:spPr>
          <a:xfrm>
            <a:off x="8449725" y="616905"/>
            <a:ext cx="3423916" cy="3423916"/>
          </a:xfrm>
          <a:prstGeom prst="rect">
            <a:avLst/>
          </a:prstGeom>
        </p:spPr>
      </p:pic>
      <p:cxnSp>
        <p:nvCxnSpPr>
          <p:cNvPr id="36" name="Straight Connector 35">
            <a:extLst>
              <a:ext uri="{FF2B5EF4-FFF2-40B4-BE49-F238E27FC236}">
                <a16:creationId xmlns:a16="http://schemas.microsoft.com/office/drawing/2014/main" id="{DAD2B705-4A9B-408D-AA80-4F41045E09D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573869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
        <p:nvSpPr>
          <p:cNvPr id="2" name="Footer Placeholder 1">
            <a:extLst>
              <a:ext uri="{FF2B5EF4-FFF2-40B4-BE49-F238E27FC236}">
                <a16:creationId xmlns:a16="http://schemas.microsoft.com/office/drawing/2014/main" id="{D8D3627D-3993-FC45-B5FB-02C69097B553}"/>
              </a:ext>
            </a:extLst>
          </p:cNvPr>
          <p:cNvSpPr>
            <a:spLocks noGrp="1"/>
          </p:cNvSpPr>
          <p:nvPr>
            <p:ph type="ftr" sz="quarter" idx="11"/>
          </p:nvPr>
        </p:nvSpPr>
        <p:spPr>
          <a:xfrm>
            <a:off x="4038600" y="6522430"/>
            <a:ext cx="4114800" cy="347472"/>
          </a:xfrm>
        </p:spPr>
        <p:txBody>
          <a:bodyPr vert="horz" lIns="91440" tIns="45720" rIns="91440" bIns="45720" rtlCol="0" anchor="ctr">
            <a:normAutofit/>
          </a:bodyPr>
          <a:lstStyle/>
          <a:p>
            <a:pPr>
              <a:spcAft>
                <a:spcPts val="600"/>
              </a:spcAft>
            </a:pPr>
            <a:r>
              <a:rPr lang="en-US" kern="1200">
                <a:solidFill>
                  <a:schemeClr val="tx1">
                    <a:tint val="75000"/>
                  </a:schemeClr>
                </a:solidFill>
                <a:latin typeface="+mn-lt"/>
                <a:ea typeface="+mn-ea"/>
                <a:cs typeface="+mn-cs"/>
              </a:rPr>
              <a:t>© 2021 Darrell Long</a:t>
            </a:r>
          </a:p>
        </p:txBody>
      </p:sp>
      <p:sp>
        <p:nvSpPr>
          <p:cNvPr id="3" name="Slide Number Placeholder 2">
            <a:extLst>
              <a:ext uri="{FF2B5EF4-FFF2-40B4-BE49-F238E27FC236}">
                <a16:creationId xmlns:a16="http://schemas.microsoft.com/office/drawing/2014/main" id="{9ED35D91-61BA-C048-A13B-2FF7CE451594}"/>
              </a:ext>
            </a:extLst>
          </p:cNvPr>
          <p:cNvSpPr>
            <a:spLocks noGrp="1"/>
          </p:cNvSpPr>
          <p:nvPr>
            <p:ph type="sldNum" sz="quarter" idx="12"/>
          </p:nvPr>
        </p:nvSpPr>
        <p:spPr>
          <a:xfrm>
            <a:off x="8610600" y="6522430"/>
            <a:ext cx="2743200" cy="347472"/>
          </a:xfrm>
        </p:spPr>
        <p:txBody>
          <a:bodyPr vert="horz" lIns="91440" tIns="45720" rIns="91440" bIns="45720" rtlCol="0" anchor="ctr">
            <a:normAutofit/>
          </a:bodyPr>
          <a:lstStyle/>
          <a:p>
            <a:pPr>
              <a:spcAft>
                <a:spcPts val="600"/>
              </a:spcAft>
            </a:pPr>
            <a:fld id="{A007D034-B69E-A742-8D96-D676D6BE536A}" type="slidenum">
              <a:rPr lang="en-US" smtClean="0"/>
              <a:pPr>
                <a:spcAft>
                  <a:spcPts val="600"/>
                </a:spcAft>
              </a:pPr>
              <a:t>6</a:t>
            </a:fld>
            <a:endParaRPr lang="en-US"/>
          </a:p>
        </p:txBody>
      </p:sp>
      <p:sp>
        <p:nvSpPr>
          <p:cNvPr id="5" name="Date Placeholder 4">
            <a:extLst>
              <a:ext uri="{FF2B5EF4-FFF2-40B4-BE49-F238E27FC236}">
                <a16:creationId xmlns:a16="http://schemas.microsoft.com/office/drawing/2014/main" id="{B24EC291-B37E-174E-9111-FC2347021718}"/>
              </a:ext>
            </a:extLst>
          </p:cNvPr>
          <p:cNvSpPr>
            <a:spLocks noGrp="1"/>
          </p:cNvSpPr>
          <p:nvPr>
            <p:ph type="dt" sz="half" idx="10"/>
          </p:nvPr>
        </p:nvSpPr>
        <p:spPr/>
        <p:txBody>
          <a:bodyPr/>
          <a:lstStyle/>
          <a:p>
            <a:fld id="{FC72BDAD-77F2-D943-B8B1-C63CDB9A15DC}" type="datetime3">
              <a:rPr lang="en-US" smtClean="0"/>
              <a:t>30 January 2021</a:t>
            </a:fld>
            <a:endParaRPr lang="en-US"/>
          </a:p>
        </p:txBody>
      </p:sp>
    </p:spTree>
    <p:extLst>
      <p:ext uri="{BB962C8B-B14F-4D97-AF65-F5344CB8AC3E}">
        <p14:creationId xmlns:p14="http://schemas.microsoft.com/office/powerpoint/2010/main" val="6047733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9788CD-2793-9A40-BD77-9B18B68B4CB6}"/>
              </a:ext>
            </a:extLst>
          </p:cNvPr>
          <p:cNvSpPr>
            <a:spLocks noGrp="1"/>
          </p:cNvSpPr>
          <p:nvPr>
            <p:ph type="title"/>
          </p:nvPr>
        </p:nvSpPr>
        <p:spPr>
          <a:xfrm>
            <a:off x="762001" y="803325"/>
            <a:ext cx="5314536" cy="1325563"/>
          </a:xfrm>
        </p:spPr>
        <p:txBody>
          <a:bodyPr vert="horz" lIns="91440" tIns="45720" rIns="91440" bIns="45720" rtlCol="0" anchor="ctr">
            <a:normAutofit/>
          </a:bodyPr>
          <a:lstStyle/>
          <a:p>
            <a:r>
              <a:rPr lang="en-US" dirty="0"/>
              <a:t>Taylor Series</a:t>
            </a:r>
          </a:p>
        </p:txBody>
      </p:sp>
      <mc:AlternateContent xmlns:mc="http://schemas.openxmlformats.org/markup-compatibility/2006" xmlns:a14="http://schemas.microsoft.com/office/drawing/2010/main">
        <mc:Choice Requires="a14">
          <p:sp>
            <p:nvSpPr>
              <p:cNvPr id="11" name="Content Placeholder 10">
                <a:extLst>
                  <a:ext uri="{FF2B5EF4-FFF2-40B4-BE49-F238E27FC236}">
                    <a16:creationId xmlns:a16="http://schemas.microsoft.com/office/drawing/2014/main" id="{1C7D47BC-9B2A-445B-9682-5A31DCCFA7C2}"/>
                  </a:ext>
                </a:extLst>
              </p:cNvPr>
              <p:cNvSpPr>
                <a:spLocks noGrp="1"/>
              </p:cNvSpPr>
              <p:nvPr>
                <p:ph sz="half" idx="1"/>
              </p:nvPr>
            </p:nvSpPr>
            <p:spPr>
              <a:xfrm>
                <a:off x="762000" y="2279018"/>
                <a:ext cx="5314543" cy="3375920"/>
              </a:xfrm>
            </p:spPr>
            <p:txBody>
              <a:bodyPr vert="horz" lIns="91440" tIns="45720" rIns="91440" bIns="45720" rtlCol="0" anchor="t">
                <a:normAutofit/>
              </a:bodyPr>
              <a:lstStyle/>
              <a:p>
                <a:r>
                  <a:rPr lang="en-US" sz="1800"/>
                  <a:t>If </a:t>
                </a:r>
                <a14:m>
                  <m:oMath xmlns:m="http://schemas.openxmlformats.org/officeDocument/2006/math">
                    <m:r>
                      <a:rPr lang="en-US" sz="1800" b="0" i="1">
                        <a:latin typeface="Cambria Math" panose="02040503050406030204" pitchFamily="18" charset="0"/>
                      </a:rPr>
                      <m:t>𝑓</m:t>
                    </m:r>
                    <m:r>
                      <a:rPr lang="en-US" sz="1800" b="0" i="1">
                        <a:latin typeface="Cambria Math" panose="02040503050406030204" pitchFamily="18" charset="0"/>
                      </a:rPr>
                      <m:t>(</m:t>
                    </m:r>
                    <m:r>
                      <a:rPr lang="en-US" sz="1800" b="0" i="1">
                        <a:latin typeface="Cambria Math" panose="02040503050406030204" pitchFamily="18" charset="0"/>
                      </a:rPr>
                      <m:t>𝑥</m:t>
                    </m:r>
                    <m:r>
                      <a:rPr lang="en-US" sz="1800" b="0" i="1">
                        <a:latin typeface="Cambria Math" panose="02040503050406030204" pitchFamily="18" charset="0"/>
                      </a:rPr>
                      <m:t>)</m:t>
                    </m:r>
                  </m:oMath>
                </a14:m>
                <a:r>
                  <a:rPr lang="en-US" sz="1800"/>
                  <a:t> is a real or complex valued function, and it is infinitely differentiable then:</a:t>
                </a:r>
              </a:p>
              <a:p>
                <a:pPr lvl="1"/>
                <a14:m>
                  <m:oMath xmlns:m="http://schemas.openxmlformats.org/officeDocument/2006/math">
                    <m:r>
                      <a:rPr lang="en-US" sz="1800" b="0" i="1">
                        <a:latin typeface="Cambria Math" panose="02040503050406030204" pitchFamily="18" charset="0"/>
                      </a:rPr>
                      <m:t>𝑓</m:t>
                    </m:r>
                    <m:d>
                      <m:dPr>
                        <m:ctrlPr>
                          <a:rPr lang="en-US" sz="1800" b="0" i="1">
                            <a:latin typeface="Cambria Math" panose="02040503050406030204" pitchFamily="18" charset="0"/>
                          </a:rPr>
                        </m:ctrlPr>
                      </m:dPr>
                      <m:e>
                        <m:r>
                          <a:rPr lang="en-US" sz="1800" b="0" i="1">
                            <a:latin typeface="Cambria Math" panose="02040503050406030204" pitchFamily="18" charset="0"/>
                          </a:rPr>
                          <m:t>𝑥</m:t>
                        </m:r>
                      </m:e>
                    </m:d>
                    <m:r>
                      <a:rPr lang="en-US" sz="1800" b="0" i="1">
                        <a:latin typeface="Cambria Math" panose="02040503050406030204" pitchFamily="18" charset="0"/>
                      </a:rPr>
                      <m:t>=</m:t>
                    </m:r>
                    <m:nary>
                      <m:naryPr>
                        <m:chr m:val="∑"/>
                        <m:ctrlPr>
                          <a:rPr lang="en-US" sz="1800" b="0" i="1">
                            <a:latin typeface="Cambria Math" panose="02040503050406030204" pitchFamily="18" charset="0"/>
                          </a:rPr>
                        </m:ctrlPr>
                      </m:naryPr>
                      <m:sub>
                        <m:r>
                          <m:rPr>
                            <m:brk m:alnAt="23"/>
                          </m:rPr>
                          <a:rPr lang="en-US" sz="1800" b="0" i="1">
                            <a:latin typeface="Cambria Math" panose="02040503050406030204" pitchFamily="18" charset="0"/>
                          </a:rPr>
                          <m:t>𝑛</m:t>
                        </m:r>
                        <m:r>
                          <a:rPr lang="en-US" sz="1800" b="0" i="1">
                            <a:latin typeface="Cambria Math" panose="02040503050406030204" pitchFamily="18" charset="0"/>
                          </a:rPr>
                          <m:t>=0</m:t>
                        </m:r>
                      </m:sub>
                      <m:sup>
                        <m:r>
                          <a:rPr lang="en-US" sz="1800" b="0" i="1">
                            <a:latin typeface="Cambria Math" panose="02040503050406030204" pitchFamily="18" charset="0"/>
                          </a:rPr>
                          <m:t>∞</m:t>
                        </m:r>
                      </m:sup>
                      <m:e>
                        <m:f>
                          <m:fPr>
                            <m:ctrlPr>
                              <a:rPr lang="en-US" sz="1800" b="0" i="1">
                                <a:latin typeface="Cambria Math" panose="02040503050406030204" pitchFamily="18" charset="0"/>
                              </a:rPr>
                            </m:ctrlPr>
                          </m:fPr>
                          <m:num>
                            <m:sSup>
                              <m:sSupPr>
                                <m:ctrlPr>
                                  <a:rPr lang="en-US" sz="1800" b="0" i="1">
                                    <a:latin typeface="Cambria Math" panose="02040503050406030204" pitchFamily="18" charset="0"/>
                                  </a:rPr>
                                </m:ctrlPr>
                              </m:sSupPr>
                              <m:e>
                                <m:r>
                                  <a:rPr lang="en-US" sz="1800" b="0" i="1">
                                    <a:latin typeface="Cambria Math" panose="02040503050406030204" pitchFamily="18" charset="0"/>
                                  </a:rPr>
                                  <m:t>𝑓</m:t>
                                </m:r>
                              </m:e>
                              <m:sup>
                                <m:d>
                                  <m:dPr>
                                    <m:ctrlPr>
                                      <a:rPr lang="en-US" sz="1800" b="0" i="1">
                                        <a:latin typeface="Cambria Math" panose="02040503050406030204" pitchFamily="18" charset="0"/>
                                      </a:rPr>
                                    </m:ctrlPr>
                                  </m:dPr>
                                  <m:e>
                                    <m:r>
                                      <a:rPr lang="en-US" sz="1800" b="0" i="1">
                                        <a:latin typeface="Cambria Math" panose="02040503050406030204" pitchFamily="18" charset="0"/>
                                      </a:rPr>
                                      <m:t>𝑛</m:t>
                                    </m:r>
                                  </m:e>
                                </m:d>
                              </m:sup>
                            </m:sSup>
                            <m:d>
                              <m:dPr>
                                <m:ctrlPr>
                                  <a:rPr lang="en-US" sz="1800" b="0" i="1">
                                    <a:latin typeface="Cambria Math" panose="02040503050406030204" pitchFamily="18" charset="0"/>
                                  </a:rPr>
                                </m:ctrlPr>
                              </m:dPr>
                              <m:e>
                                <m:r>
                                  <a:rPr lang="en-US" sz="1800" b="0" i="1">
                                    <a:latin typeface="Cambria Math" panose="02040503050406030204" pitchFamily="18" charset="0"/>
                                  </a:rPr>
                                  <m:t>𝑎</m:t>
                                </m:r>
                              </m:e>
                            </m:d>
                          </m:num>
                          <m:den>
                            <m:r>
                              <a:rPr lang="en-US" sz="1800" b="0" i="1">
                                <a:latin typeface="Cambria Math" panose="02040503050406030204" pitchFamily="18" charset="0"/>
                              </a:rPr>
                              <m:t>𝑛</m:t>
                            </m:r>
                            <m:r>
                              <a:rPr lang="en-US" sz="1800" b="0" i="1">
                                <a:latin typeface="Cambria Math" panose="02040503050406030204" pitchFamily="18" charset="0"/>
                              </a:rPr>
                              <m:t>!</m:t>
                            </m:r>
                          </m:den>
                        </m:f>
                        <m:r>
                          <a:rPr lang="en-US" sz="1800" b="0" i="1">
                            <a:latin typeface="Cambria Math" panose="02040503050406030204" pitchFamily="18" charset="0"/>
                          </a:rPr>
                          <m:t> </m:t>
                        </m:r>
                        <m:sSup>
                          <m:sSupPr>
                            <m:ctrlPr>
                              <a:rPr lang="en-US" sz="1800" b="0" i="1">
                                <a:latin typeface="Cambria Math" panose="02040503050406030204" pitchFamily="18" charset="0"/>
                              </a:rPr>
                            </m:ctrlPr>
                          </m:sSupPr>
                          <m:e>
                            <m:r>
                              <a:rPr lang="en-US" sz="1800" b="0" i="1">
                                <a:latin typeface="Cambria Math" panose="02040503050406030204" pitchFamily="18" charset="0"/>
                              </a:rPr>
                              <m:t>(</m:t>
                            </m:r>
                            <m:r>
                              <a:rPr lang="en-US" sz="1800" b="0" i="1">
                                <a:latin typeface="Cambria Math" panose="02040503050406030204" pitchFamily="18" charset="0"/>
                              </a:rPr>
                              <m:t>𝑥</m:t>
                            </m:r>
                            <m:r>
                              <a:rPr lang="en-US" sz="1800" b="0" i="1">
                                <a:latin typeface="Cambria Math" panose="02040503050406030204" pitchFamily="18" charset="0"/>
                              </a:rPr>
                              <m:t>−</m:t>
                            </m:r>
                            <m:r>
                              <a:rPr lang="en-US" sz="1800" b="0" i="1">
                                <a:latin typeface="Cambria Math" panose="02040503050406030204" pitchFamily="18" charset="0"/>
                              </a:rPr>
                              <m:t>𝑎</m:t>
                            </m:r>
                            <m:r>
                              <a:rPr lang="en-US" sz="1800" b="0" i="1">
                                <a:latin typeface="Cambria Math" panose="02040503050406030204" pitchFamily="18" charset="0"/>
                              </a:rPr>
                              <m:t>)</m:t>
                            </m:r>
                          </m:e>
                          <m:sup>
                            <m:r>
                              <a:rPr lang="en-US" sz="1800" b="0" i="1">
                                <a:latin typeface="Cambria Math" panose="02040503050406030204" pitchFamily="18" charset="0"/>
                              </a:rPr>
                              <m:t>𝑛</m:t>
                            </m:r>
                          </m:sup>
                        </m:sSup>
                      </m:e>
                    </m:nary>
                  </m:oMath>
                </a14:m>
                <a:endParaRPr lang="en-US" sz="1800"/>
              </a:p>
              <a:p>
                <a:pPr lvl="1"/>
                <a:endParaRPr lang="en-US" sz="1800"/>
              </a:p>
              <a:p>
                <a:r>
                  <a:rPr lang="en-US" sz="1800"/>
                  <a:t>For example, consider </a:t>
                </a:r>
                <a14:m>
                  <m:oMath xmlns:m="http://schemas.openxmlformats.org/officeDocument/2006/math">
                    <m:sSup>
                      <m:sSupPr>
                        <m:ctrlPr>
                          <a:rPr lang="en-US" sz="1800" i="1">
                            <a:latin typeface="Cambria Math" panose="02040503050406030204" pitchFamily="18" charset="0"/>
                          </a:rPr>
                        </m:ctrlPr>
                      </m:sSupPr>
                      <m:e>
                        <m:r>
                          <a:rPr lang="en-US" sz="1800" b="0" i="1">
                            <a:latin typeface="Cambria Math" panose="02040503050406030204" pitchFamily="18" charset="0"/>
                          </a:rPr>
                          <m:t>𝑒</m:t>
                        </m:r>
                      </m:e>
                      <m:sup>
                        <m:r>
                          <a:rPr lang="en-US" sz="1800" b="0" i="1">
                            <a:latin typeface="Cambria Math" panose="02040503050406030204" pitchFamily="18" charset="0"/>
                          </a:rPr>
                          <m:t>𝑥</m:t>
                        </m:r>
                      </m:sup>
                    </m:sSup>
                  </m:oMath>
                </a14:m>
                <a:r>
                  <a:rPr lang="en-US" sz="1800"/>
                  <a:t> centered at </a:t>
                </a:r>
                <a14:m>
                  <m:oMath xmlns:m="http://schemas.openxmlformats.org/officeDocument/2006/math">
                    <m:r>
                      <a:rPr lang="en-US" sz="1800" b="0" i="1">
                        <a:latin typeface="Cambria Math" panose="02040503050406030204" pitchFamily="18" charset="0"/>
                      </a:rPr>
                      <m:t>𝑎</m:t>
                    </m:r>
                    <m:r>
                      <a:rPr lang="en-US" sz="1800" b="0" i="1">
                        <a:latin typeface="Cambria Math" panose="02040503050406030204" pitchFamily="18" charset="0"/>
                      </a:rPr>
                      <m:t>=0:</m:t>
                    </m:r>
                  </m:oMath>
                </a14:m>
                <a:endParaRPr lang="en-US" sz="1800"/>
              </a:p>
              <a:p>
                <a:pPr lvl="1"/>
                <a14:m>
                  <m:oMath xmlns:m="http://schemas.openxmlformats.org/officeDocument/2006/math">
                    <m:sSup>
                      <m:sSupPr>
                        <m:ctrlPr>
                          <a:rPr lang="en-US" sz="1800" i="1">
                            <a:latin typeface="Cambria Math" panose="02040503050406030204" pitchFamily="18" charset="0"/>
                          </a:rPr>
                        </m:ctrlPr>
                      </m:sSupPr>
                      <m:e>
                        <m:r>
                          <a:rPr lang="en-US" sz="1800" i="1">
                            <a:latin typeface="Cambria Math" panose="02040503050406030204" pitchFamily="18" charset="0"/>
                          </a:rPr>
                          <m:t>𝑒</m:t>
                        </m:r>
                      </m:e>
                      <m:sup>
                        <m:r>
                          <a:rPr lang="en-US" sz="1800" i="1">
                            <a:latin typeface="Cambria Math" panose="02040503050406030204" pitchFamily="18" charset="0"/>
                          </a:rPr>
                          <m:t>𝑥</m:t>
                        </m:r>
                      </m:sup>
                    </m:sSup>
                    <m:r>
                      <a:rPr lang="en-US" sz="1800" i="1">
                        <a:latin typeface="Cambria Math" panose="02040503050406030204" pitchFamily="18" charset="0"/>
                      </a:rPr>
                      <m:t>=1+</m:t>
                    </m:r>
                    <m:f>
                      <m:fPr>
                        <m:ctrlPr>
                          <a:rPr lang="en-US" sz="1800" i="1">
                            <a:latin typeface="Cambria Math" panose="02040503050406030204" pitchFamily="18" charset="0"/>
                          </a:rPr>
                        </m:ctrlPr>
                      </m:fPr>
                      <m:num>
                        <m:r>
                          <a:rPr lang="en-US" sz="1800" i="1">
                            <a:latin typeface="Cambria Math" panose="02040503050406030204" pitchFamily="18" charset="0"/>
                          </a:rPr>
                          <m:t>𝑥</m:t>
                        </m:r>
                      </m:num>
                      <m:den>
                        <m:r>
                          <a:rPr lang="en-US" sz="1800" i="1">
                            <a:latin typeface="Cambria Math" panose="02040503050406030204" pitchFamily="18" charset="0"/>
                          </a:rPr>
                          <m:t>1!</m:t>
                        </m:r>
                      </m:den>
                    </m:f>
                    <m:r>
                      <a:rPr lang="en-US" sz="1800" i="1">
                        <a:latin typeface="Cambria Math" panose="02040503050406030204" pitchFamily="18" charset="0"/>
                      </a:rPr>
                      <m:t>+</m:t>
                    </m:r>
                    <m:f>
                      <m:fPr>
                        <m:ctrlPr>
                          <a:rPr lang="en-US" sz="1800" i="1">
                            <a:latin typeface="Cambria Math" panose="02040503050406030204" pitchFamily="18" charset="0"/>
                          </a:rPr>
                        </m:ctrlPr>
                      </m:fPr>
                      <m:num>
                        <m:sSup>
                          <m:sSupPr>
                            <m:ctrlPr>
                              <a:rPr lang="en-US" sz="1800" i="1">
                                <a:latin typeface="Cambria Math" panose="02040503050406030204" pitchFamily="18" charset="0"/>
                              </a:rPr>
                            </m:ctrlPr>
                          </m:sSupPr>
                          <m:e>
                            <m:r>
                              <a:rPr lang="en-US" sz="1800" i="1">
                                <a:latin typeface="Cambria Math" panose="02040503050406030204" pitchFamily="18" charset="0"/>
                              </a:rPr>
                              <m:t>𝑥</m:t>
                            </m:r>
                          </m:e>
                          <m:sup>
                            <m:r>
                              <a:rPr lang="en-US" sz="1800" i="1">
                                <a:latin typeface="Cambria Math" panose="02040503050406030204" pitchFamily="18" charset="0"/>
                              </a:rPr>
                              <m:t>2</m:t>
                            </m:r>
                          </m:sup>
                        </m:sSup>
                      </m:num>
                      <m:den>
                        <m:r>
                          <a:rPr lang="en-US" sz="1800" i="1">
                            <a:latin typeface="Cambria Math" panose="02040503050406030204" pitchFamily="18" charset="0"/>
                          </a:rPr>
                          <m:t>2!</m:t>
                        </m:r>
                      </m:den>
                    </m:f>
                    <m:r>
                      <a:rPr lang="en-US" sz="1800" i="1">
                        <a:latin typeface="Cambria Math" panose="02040503050406030204" pitchFamily="18" charset="0"/>
                      </a:rPr>
                      <m:t>+</m:t>
                    </m:r>
                    <m:f>
                      <m:fPr>
                        <m:ctrlPr>
                          <a:rPr lang="en-US" sz="1800" i="1">
                            <a:latin typeface="Cambria Math" panose="02040503050406030204" pitchFamily="18" charset="0"/>
                          </a:rPr>
                        </m:ctrlPr>
                      </m:fPr>
                      <m:num>
                        <m:sSup>
                          <m:sSupPr>
                            <m:ctrlPr>
                              <a:rPr lang="en-US" sz="1800" i="1">
                                <a:latin typeface="Cambria Math" panose="02040503050406030204" pitchFamily="18" charset="0"/>
                              </a:rPr>
                            </m:ctrlPr>
                          </m:sSupPr>
                          <m:e>
                            <m:r>
                              <a:rPr lang="en-US" sz="1800" i="1">
                                <a:latin typeface="Cambria Math" panose="02040503050406030204" pitchFamily="18" charset="0"/>
                              </a:rPr>
                              <m:t>𝑥</m:t>
                            </m:r>
                          </m:e>
                          <m:sup>
                            <m:r>
                              <a:rPr lang="en-US" sz="1800" i="1">
                                <a:latin typeface="Cambria Math" panose="02040503050406030204" pitchFamily="18" charset="0"/>
                              </a:rPr>
                              <m:t>3</m:t>
                            </m:r>
                          </m:sup>
                        </m:sSup>
                      </m:num>
                      <m:den>
                        <m:r>
                          <a:rPr lang="en-US" sz="1800" i="1">
                            <a:latin typeface="Cambria Math" panose="02040503050406030204" pitchFamily="18" charset="0"/>
                          </a:rPr>
                          <m:t>3!</m:t>
                        </m:r>
                      </m:den>
                    </m:f>
                    <m:r>
                      <a:rPr lang="en-US" sz="1800" i="1">
                        <a:latin typeface="Cambria Math" panose="02040503050406030204" pitchFamily="18" charset="0"/>
                      </a:rPr>
                      <m:t>+…,  −∞&lt;</m:t>
                    </m:r>
                    <m:r>
                      <a:rPr lang="en-US" sz="1800" i="1">
                        <a:latin typeface="Cambria Math" panose="02040503050406030204" pitchFamily="18" charset="0"/>
                      </a:rPr>
                      <m:t>𝑥</m:t>
                    </m:r>
                    <m:r>
                      <a:rPr lang="en-US" sz="1800" i="1">
                        <a:latin typeface="Cambria Math" panose="02040503050406030204" pitchFamily="18" charset="0"/>
                      </a:rPr>
                      <m:t>&lt;∞</m:t>
                    </m:r>
                  </m:oMath>
                </a14:m>
                <a:endParaRPr lang="en-US" sz="1800"/>
              </a:p>
            </p:txBody>
          </p:sp>
        </mc:Choice>
        <mc:Fallback xmlns="">
          <p:sp>
            <p:nvSpPr>
              <p:cNvPr id="11" name="Content Placeholder 10">
                <a:extLst>
                  <a:ext uri="{FF2B5EF4-FFF2-40B4-BE49-F238E27FC236}">
                    <a16:creationId xmlns:a16="http://schemas.microsoft.com/office/drawing/2014/main" id="{1C7D47BC-9B2A-445B-9682-5A31DCCFA7C2}"/>
                  </a:ext>
                </a:extLst>
              </p:cNvPr>
              <p:cNvSpPr>
                <a:spLocks noGrp="1" noRot="1" noChangeAspect="1" noMove="1" noResize="1" noEditPoints="1" noAdjustHandles="1" noChangeArrowheads="1" noChangeShapeType="1" noTextEdit="1"/>
              </p:cNvSpPr>
              <p:nvPr>
                <p:ph sz="half" idx="1"/>
              </p:nvPr>
            </p:nvSpPr>
            <p:spPr>
              <a:xfrm>
                <a:off x="762000" y="2279018"/>
                <a:ext cx="5314543" cy="3375920"/>
              </a:xfrm>
              <a:blipFill>
                <a:blip r:embed="rId2"/>
                <a:stretch>
                  <a:fillRect l="-718" t="-1124" r="-239"/>
                </a:stretch>
              </a:blipFill>
            </p:spPr>
            <p:txBody>
              <a:bodyPr/>
              <a:lstStyle/>
              <a:p>
                <a:r>
                  <a:rPr lang="en-US">
                    <a:noFill/>
                  </a:rPr>
                  <a:t> </a:t>
                </a:r>
              </a:p>
            </p:txBody>
          </p:sp>
        </mc:Fallback>
      </mc:AlternateContent>
      <p:sp>
        <p:nvSpPr>
          <p:cNvPr id="33" name="Freeform: Shape 32">
            <a:extLst>
              <a:ext uri="{FF2B5EF4-FFF2-40B4-BE49-F238E27FC236}">
                <a16:creationId xmlns:a16="http://schemas.microsoft.com/office/drawing/2014/main" id="{CF62D2A7-8207-488C-9F46-316BA81A16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58278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Content Placeholder 5" descr="An old photo of a person&#10;&#10;Description automatically generated">
            <a:extLst>
              <a:ext uri="{FF2B5EF4-FFF2-40B4-BE49-F238E27FC236}">
                <a16:creationId xmlns:a16="http://schemas.microsoft.com/office/drawing/2014/main" id="{2B7DD195-501F-174A-AC34-FA6DD88A10AB}"/>
              </a:ext>
            </a:extLst>
          </p:cNvPr>
          <p:cNvPicPr>
            <a:picLocks noGrp="1" noChangeAspect="1"/>
          </p:cNvPicPr>
          <p:nvPr>
            <p:ph sz="half" idx="2"/>
          </p:nvPr>
        </p:nvPicPr>
        <p:blipFill rotWithShape="1">
          <a:blip r:embed="rId3"/>
          <a:srcRect r="-1" b="7514"/>
          <a:stretch/>
        </p:blipFill>
        <p:spPr>
          <a:xfrm>
            <a:off x="6750141" y="5736"/>
            <a:ext cx="5441859" cy="5654940"/>
          </a:xfrm>
          <a:custGeom>
            <a:avLst/>
            <a:gdLst>
              <a:gd name="connsiteX0" fmla="*/ 1041368 w 5441859"/>
              <a:gd name="connsiteY0" fmla="*/ 0 h 5654940"/>
              <a:gd name="connsiteX1" fmla="*/ 5441859 w 5441859"/>
              <a:gd name="connsiteY1" fmla="*/ 0 h 5654940"/>
              <a:gd name="connsiteX2" fmla="*/ 5441859 w 5441859"/>
              <a:gd name="connsiteY2" fmla="*/ 4820612 h 5654940"/>
              <a:gd name="connsiteX3" fmla="*/ 5285166 w 5441859"/>
              <a:gd name="connsiteY3" fmla="*/ 4957981 h 5654940"/>
              <a:gd name="connsiteX4" fmla="*/ 3267719 w 5441859"/>
              <a:gd name="connsiteY4" fmla="*/ 5654940 h 5654940"/>
              <a:gd name="connsiteX5" fmla="*/ 0 w 5441859"/>
              <a:gd name="connsiteY5" fmla="*/ 2387221 h 5654940"/>
              <a:gd name="connsiteX6" fmla="*/ 957093 w 5441859"/>
              <a:gd name="connsiteY6" fmla="*/ 76595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1041368" y="0"/>
                </a:moveTo>
                <a:lnTo>
                  <a:pt x="5441859" y="0"/>
                </a:lnTo>
                <a:lnTo>
                  <a:pt x="5441859" y="4820612"/>
                </a:lnTo>
                <a:lnTo>
                  <a:pt x="5285166" y="4957981"/>
                </a:lnTo>
                <a:cubicBezTo>
                  <a:pt x="4729628" y="5394557"/>
                  <a:pt x="4029081" y="5654940"/>
                  <a:pt x="3267719" y="5654940"/>
                </a:cubicBezTo>
                <a:cubicBezTo>
                  <a:pt x="1463008" y="5654940"/>
                  <a:pt x="0" y="4191932"/>
                  <a:pt x="0" y="2387221"/>
                </a:cubicBezTo>
                <a:cubicBezTo>
                  <a:pt x="0" y="1484866"/>
                  <a:pt x="365752" y="667936"/>
                  <a:pt x="957093" y="76595"/>
                </a:cubicBezTo>
                <a:close/>
              </a:path>
            </a:pathLst>
          </a:custGeom>
        </p:spPr>
      </p:pic>
      <p:sp>
        <p:nvSpPr>
          <p:cNvPr id="3" name="Footer Placeholder 2">
            <a:extLst>
              <a:ext uri="{FF2B5EF4-FFF2-40B4-BE49-F238E27FC236}">
                <a16:creationId xmlns:a16="http://schemas.microsoft.com/office/drawing/2014/main" id="{579E9872-F11C-0F43-A2DE-CA126B1DE505}"/>
              </a:ext>
            </a:extLst>
          </p:cNvPr>
          <p:cNvSpPr>
            <a:spLocks noGrp="1"/>
          </p:cNvSpPr>
          <p:nvPr>
            <p:ph type="ftr" sz="quarter" idx="11"/>
          </p:nvPr>
        </p:nvSpPr>
        <p:spPr>
          <a:xfrm>
            <a:off x="6053666" y="6465852"/>
            <a:ext cx="4802755" cy="365760"/>
          </a:xfrm>
        </p:spPr>
        <p:txBody>
          <a:bodyPr vert="horz" lIns="91440" tIns="45720" rIns="91440" bIns="45720" rtlCol="0" anchor="ctr">
            <a:normAutofit/>
          </a:bodyPr>
          <a:lstStyle/>
          <a:p>
            <a:pPr algn="r">
              <a:spcAft>
                <a:spcPts val="600"/>
              </a:spcAft>
              <a:defRPr/>
            </a:pPr>
            <a:r>
              <a:rPr lang="en-US" sz="1100" kern="1200">
                <a:solidFill>
                  <a:schemeClr val="tx1">
                    <a:alpha val="80000"/>
                  </a:schemeClr>
                </a:solidFill>
                <a:latin typeface="Calibri" panose="020F0502020204030204"/>
                <a:ea typeface="+mn-ea"/>
                <a:cs typeface="+mn-cs"/>
              </a:rPr>
              <a:t>© 2021 Darrell Long</a:t>
            </a:r>
            <a:endParaRPr lang="en-US" sz="1100" kern="1200" dirty="0">
              <a:solidFill>
                <a:schemeClr val="tx1">
                  <a:alpha val="80000"/>
                </a:schemeClr>
              </a:solidFill>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82FE3665-959F-0648-85F0-022E3F307105}"/>
              </a:ext>
            </a:extLst>
          </p:cNvPr>
          <p:cNvSpPr>
            <a:spLocks noGrp="1"/>
          </p:cNvSpPr>
          <p:nvPr>
            <p:ph type="sldNum" sz="quarter" idx="12"/>
          </p:nvPr>
        </p:nvSpPr>
        <p:spPr>
          <a:xfrm>
            <a:off x="11000232" y="6108192"/>
            <a:ext cx="548640" cy="548640"/>
          </a:xfrm>
          <a:prstGeom prst="ellipse">
            <a:avLst/>
          </a:prstGeom>
          <a:solidFill>
            <a:srgbClr val="7F7F7F"/>
          </a:solidFill>
        </p:spPr>
        <p:txBody>
          <a:bodyPr vert="horz" lIns="91440" tIns="45720" rIns="91440" bIns="45720" rtlCol="0" anchor="ctr">
            <a:normAutofit/>
          </a:bodyPr>
          <a:lstStyle/>
          <a:p>
            <a:pPr algn="ctr">
              <a:spcAft>
                <a:spcPts val="600"/>
              </a:spcAft>
              <a:defRPr/>
            </a:pPr>
            <a:fld id="{A007D034-B69E-A742-8D96-D676D6BE536A}" type="slidenum">
              <a:rPr lang="en-US" sz="1500">
                <a:solidFill>
                  <a:srgbClr val="FFFFFF"/>
                </a:solidFill>
                <a:latin typeface="Calibri" panose="020F0502020204030204"/>
              </a:rPr>
              <a:pPr algn="ctr">
                <a:spcAft>
                  <a:spcPts val="600"/>
                </a:spcAft>
                <a:defRPr/>
              </a:pPr>
              <a:t>7</a:t>
            </a:fld>
            <a:endParaRPr lang="en-US" sz="1500">
              <a:solidFill>
                <a:srgbClr val="FFFFFF"/>
              </a:solidFill>
              <a:latin typeface="Calibri" panose="020F0502020204030204"/>
            </a:endParaRPr>
          </a:p>
        </p:txBody>
      </p:sp>
      <p:sp>
        <p:nvSpPr>
          <p:cNvPr id="5" name="TextBox 4">
            <a:extLst>
              <a:ext uri="{FF2B5EF4-FFF2-40B4-BE49-F238E27FC236}">
                <a16:creationId xmlns:a16="http://schemas.microsoft.com/office/drawing/2014/main" id="{734B8691-FA78-DF4C-B8A8-2B97669AA249}"/>
              </a:ext>
            </a:extLst>
          </p:cNvPr>
          <p:cNvSpPr txBox="1"/>
          <p:nvPr/>
        </p:nvSpPr>
        <p:spPr>
          <a:xfrm>
            <a:off x="6340839" y="7659974"/>
            <a:ext cx="184731" cy="369332"/>
          </a:xfrm>
          <a:prstGeom prst="rect">
            <a:avLst/>
          </a:prstGeom>
          <a:noFill/>
        </p:spPr>
        <p:txBody>
          <a:bodyPr wrap="none" rtlCol="0">
            <a:spAutoFit/>
          </a:bodyPr>
          <a:lstStyle/>
          <a:p>
            <a:endParaRPr lang="en-US" dirty="0"/>
          </a:p>
        </p:txBody>
      </p:sp>
      <p:sp>
        <p:nvSpPr>
          <p:cNvPr id="7" name="TextBox 6">
            <a:extLst>
              <a:ext uri="{FF2B5EF4-FFF2-40B4-BE49-F238E27FC236}">
                <a16:creationId xmlns:a16="http://schemas.microsoft.com/office/drawing/2014/main" id="{477EDB5C-F306-1A44-9E7F-DA99571AF740}"/>
              </a:ext>
            </a:extLst>
          </p:cNvPr>
          <p:cNvSpPr txBox="1"/>
          <p:nvPr/>
        </p:nvSpPr>
        <p:spPr>
          <a:xfrm>
            <a:off x="7018643" y="5420567"/>
            <a:ext cx="1346459" cy="369332"/>
          </a:xfrm>
          <a:prstGeom prst="rect">
            <a:avLst/>
          </a:prstGeom>
          <a:noFill/>
        </p:spPr>
        <p:txBody>
          <a:bodyPr wrap="none" rtlCol="0">
            <a:spAutoFit/>
          </a:bodyPr>
          <a:lstStyle/>
          <a:p>
            <a:r>
              <a:rPr lang="en-US" dirty="0"/>
              <a:t>Brook Taylor</a:t>
            </a:r>
          </a:p>
        </p:txBody>
      </p:sp>
      <p:sp>
        <p:nvSpPr>
          <p:cNvPr id="8" name="Date Placeholder 7">
            <a:extLst>
              <a:ext uri="{FF2B5EF4-FFF2-40B4-BE49-F238E27FC236}">
                <a16:creationId xmlns:a16="http://schemas.microsoft.com/office/drawing/2014/main" id="{2A17B5F7-3888-0049-AD9E-F9F4EE672936}"/>
              </a:ext>
            </a:extLst>
          </p:cNvPr>
          <p:cNvSpPr>
            <a:spLocks noGrp="1"/>
          </p:cNvSpPr>
          <p:nvPr>
            <p:ph type="dt" sz="half" idx="10"/>
          </p:nvPr>
        </p:nvSpPr>
        <p:spPr/>
        <p:txBody>
          <a:bodyPr/>
          <a:lstStyle/>
          <a:p>
            <a:fld id="{50A389A5-A3F3-EB4E-B8AF-EFF0D8C62F1E}" type="datetime3">
              <a:rPr lang="en-US" smtClean="0"/>
              <a:t>30 January 2021</a:t>
            </a:fld>
            <a:endParaRPr lang="en-US"/>
          </a:p>
        </p:txBody>
      </p:sp>
    </p:spTree>
    <p:extLst>
      <p:ext uri="{BB962C8B-B14F-4D97-AF65-F5344CB8AC3E}">
        <p14:creationId xmlns:p14="http://schemas.microsoft.com/office/powerpoint/2010/main" val="1155271569"/>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AB45A142-4255-493C-8284-5D566C121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rgbClr val="404040">
              <a:alpha val="89804"/>
            </a:srgbClr>
          </a:solidFill>
          <a:ln w="127000" cap="sq" cmpd="thinThick">
            <a:solidFill>
              <a:srgbClr val="595959">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BE3FA9B-DF51-C045-9400-24021F2F7BFD}"/>
              </a:ext>
            </a:extLst>
          </p:cNvPr>
          <p:cNvSpPr>
            <a:spLocks noGrp="1"/>
          </p:cNvSpPr>
          <p:nvPr>
            <p:ph type="title"/>
          </p:nvPr>
        </p:nvSpPr>
        <p:spPr>
          <a:xfrm>
            <a:off x="674237" y="914400"/>
            <a:ext cx="3657600" cy="2887579"/>
          </a:xfrm>
        </p:spPr>
        <p:txBody>
          <a:bodyPr vert="horz" lIns="91440" tIns="45720" rIns="91440" bIns="45720" rtlCol="0" anchor="b">
            <a:normAutofit/>
          </a:bodyPr>
          <a:lstStyle/>
          <a:p>
            <a:pPr algn="ctr"/>
            <a:r>
              <a:rPr lang="en-US" sz="4100" kern="1200">
                <a:solidFill>
                  <a:srgbClr val="FFFFFF"/>
                </a:solidFill>
                <a:latin typeface="+mj-lt"/>
                <a:ea typeface="+mj-ea"/>
                <a:cs typeface="+mj-cs"/>
              </a:rPr>
              <a:t>Increasingly Better Approximations</a:t>
            </a:r>
          </a:p>
        </p:txBody>
      </p:sp>
      <p:sp>
        <p:nvSpPr>
          <p:cNvPr id="3" name="Content Placeholder 2">
            <a:extLst>
              <a:ext uri="{FF2B5EF4-FFF2-40B4-BE49-F238E27FC236}">
                <a16:creationId xmlns:a16="http://schemas.microsoft.com/office/drawing/2014/main" id="{5BD3DD38-0B82-7A48-8E8C-51BB424A3DC1}"/>
              </a:ext>
            </a:extLst>
          </p:cNvPr>
          <p:cNvSpPr>
            <a:spLocks noGrp="1"/>
          </p:cNvSpPr>
          <p:nvPr>
            <p:ph sz="half" idx="1"/>
          </p:nvPr>
        </p:nvSpPr>
        <p:spPr>
          <a:xfrm>
            <a:off x="674237" y="4170501"/>
            <a:ext cx="3657600" cy="1525597"/>
          </a:xfrm>
        </p:spPr>
        <p:txBody>
          <a:bodyPr vert="horz" lIns="91440" tIns="45720" rIns="91440" bIns="45720" rtlCol="0">
            <a:normAutofit/>
          </a:bodyPr>
          <a:lstStyle/>
          <a:p>
            <a:pPr marL="0" indent="0" algn="ctr">
              <a:buNone/>
            </a:pPr>
            <a:r>
              <a:rPr lang="en-US" sz="2000" kern="1200">
                <a:solidFill>
                  <a:srgbClr val="FFFFFF"/>
                </a:solidFill>
                <a:latin typeface="+mn-lt"/>
                <a:ea typeface="+mn-ea"/>
                <a:cs typeface="+mn-cs"/>
              </a:rPr>
              <a:t>Each derivative adds a term to the approximating polynomial.</a:t>
            </a:r>
          </a:p>
        </p:txBody>
      </p:sp>
      <p:cxnSp>
        <p:nvCxnSpPr>
          <p:cNvPr id="14" name="Straight Connector 13">
            <a:extLst>
              <a:ext uri="{FF2B5EF4-FFF2-40B4-BE49-F238E27FC236}">
                <a16:creationId xmlns:a16="http://schemas.microsoft.com/office/drawing/2014/main" id="{38FB9660-F42F-4313-BBC4-47C007FE48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7" name="Content Placeholder 4">
            <a:extLst>
              <a:ext uri="{FF2B5EF4-FFF2-40B4-BE49-F238E27FC236}">
                <a16:creationId xmlns:a16="http://schemas.microsoft.com/office/drawing/2014/main" id="{325660AD-3ABE-F543-AC39-7E37D6EBF04B}"/>
              </a:ext>
            </a:extLst>
          </p:cNvPr>
          <p:cNvPicPr>
            <a:picLocks noGrp="1" noChangeAspect="1"/>
          </p:cNvPicPr>
          <p:nvPr>
            <p:ph sz="half" idx="2"/>
          </p:nvPr>
        </p:nvPicPr>
        <p:blipFill>
          <a:blip r:embed="rId2"/>
          <a:stretch>
            <a:fillRect/>
          </a:stretch>
        </p:blipFill>
        <p:spPr>
          <a:xfrm>
            <a:off x="5490196" y="492573"/>
            <a:ext cx="5880796" cy="5880796"/>
          </a:xfrm>
          <a:prstGeom prst="rect">
            <a:avLst/>
          </a:prstGeom>
        </p:spPr>
      </p:pic>
      <p:sp>
        <p:nvSpPr>
          <p:cNvPr id="5" name="Footer Placeholder 4">
            <a:extLst>
              <a:ext uri="{FF2B5EF4-FFF2-40B4-BE49-F238E27FC236}">
                <a16:creationId xmlns:a16="http://schemas.microsoft.com/office/drawing/2014/main" id="{CADFE67A-75FB-E442-B1BD-4EBF99931934}"/>
              </a:ext>
            </a:extLst>
          </p:cNvPr>
          <p:cNvSpPr>
            <a:spLocks noGrp="1"/>
          </p:cNvSpPr>
          <p:nvPr>
            <p:ph type="ftr" sz="quarter" idx="11"/>
          </p:nvPr>
        </p:nvSpPr>
        <p:spPr>
          <a:xfrm>
            <a:off x="5153822" y="6483674"/>
            <a:ext cx="4615820" cy="365125"/>
          </a:xfrm>
        </p:spPr>
        <p:txBody>
          <a:bodyPr vert="horz" lIns="91440" tIns="45720" rIns="91440" bIns="45720" rtlCol="0" anchor="ctr">
            <a:normAutofit/>
          </a:bodyPr>
          <a:lstStyle/>
          <a:p>
            <a:pPr algn="l">
              <a:spcAft>
                <a:spcPts val="600"/>
              </a:spcAft>
            </a:pPr>
            <a:r>
              <a:rPr lang="en-US" kern="1200">
                <a:solidFill>
                  <a:srgbClr val="595959"/>
                </a:solidFill>
                <a:latin typeface="+mn-lt"/>
                <a:ea typeface="+mn-ea"/>
                <a:cs typeface="+mn-cs"/>
              </a:rPr>
              <a:t>© 2021 Darrell Long</a:t>
            </a:r>
          </a:p>
        </p:txBody>
      </p:sp>
      <p:sp>
        <p:nvSpPr>
          <p:cNvPr id="6" name="Slide Number Placeholder 5">
            <a:extLst>
              <a:ext uri="{FF2B5EF4-FFF2-40B4-BE49-F238E27FC236}">
                <a16:creationId xmlns:a16="http://schemas.microsoft.com/office/drawing/2014/main" id="{DA2C5BBA-11F1-A146-AD63-ADD8FE3E0FAF}"/>
              </a:ext>
            </a:extLst>
          </p:cNvPr>
          <p:cNvSpPr>
            <a:spLocks noGrp="1"/>
          </p:cNvSpPr>
          <p:nvPr>
            <p:ph type="sldNum" sz="quarter" idx="12"/>
          </p:nvPr>
        </p:nvSpPr>
        <p:spPr>
          <a:xfrm>
            <a:off x="10002597" y="6495246"/>
            <a:ext cx="1362777" cy="365125"/>
          </a:xfrm>
        </p:spPr>
        <p:txBody>
          <a:bodyPr vert="horz" lIns="91440" tIns="45720" rIns="91440" bIns="45720" rtlCol="0" anchor="ctr">
            <a:normAutofit/>
          </a:bodyPr>
          <a:lstStyle/>
          <a:p>
            <a:pPr>
              <a:spcAft>
                <a:spcPts val="600"/>
              </a:spcAft>
            </a:pPr>
            <a:fld id="{A007D034-B69E-A742-8D96-D676D6BE536A}" type="slidenum">
              <a:rPr lang="en-US">
                <a:solidFill>
                  <a:srgbClr val="595959"/>
                </a:solidFill>
              </a:rPr>
              <a:pPr>
                <a:spcAft>
                  <a:spcPts val="600"/>
                </a:spcAft>
              </a:pPr>
              <a:t>8</a:t>
            </a:fld>
            <a:endParaRPr lang="en-US">
              <a:solidFill>
                <a:srgbClr val="595959"/>
              </a:solidFill>
            </a:endParaRPr>
          </a:p>
        </p:txBody>
      </p:sp>
      <p:sp>
        <p:nvSpPr>
          <p:cNvPr id="4" name="Date Placeholder 3">
            <a:extLst>
              <a:ext uri="{FF2B5EF4-FFF2-40B4-BE49-F238E27FC236}">
                <a16:creationId xmlns:a16="http://schemas.microsoft.com/office/drawing/2014/main" id="{7199F2CC-98EE-C543-9591-844F1255C463}"/>
              </a:ext>
            </a:extLst>
          </p:cNvPr>
          <p:cNvSpPr>
            <a:spLocks noGrp="1"/>
          </p:cNvSpPr>
          <p:nvPr>
            <p:ph type="dt" sz="half" idx="10"/>
          </p:nvPr>
        </p:nvSpPr>
        <p:spPr/>
        <p:txBody>
          <a:bodyPr/>
          <a:lstStyle/>
          <a:p>
            <a:fld id="{832614CB-FE83-9645-8337-312FFC1E0203}" type="datetime3">
              <a:rPr lang="en-US" smtClean="0"/>
              <a:t>30 January 2021</a:t>
            </a:fld>
            <a:endParaRPr lang="en-US"/>
          </a:p>
        </p:txBody>
      </p:sp>
    </p:spTree>
    <p:extLst>
      <p:ext uri="{BB962C8B-B14F-4D97-AF65-F5344CB8AC3E}">
        <p14:creationId xmlns:p14="http://schemas.microsoft.com/office/powerpoint/2010/main" val="21298526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1">
              <a:lumMod val="75000"/>
              <a:lumOff val="2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 name="Title 4">
                <a:extLst>
                  <a:ext uri="{FF2B5EF4-FFF2-40B4-BE49-F238E27FC236}">
                    <a16:creationId xmlns:a16="http://schemas.microsoft.com/office/drawing/2014/main" id="{109FE971-6B18-0543-9E08-79297029E4CC}"/>
                  </a:ext>
                </a:extLst>
              </p:cNvPr>
              <p:cNvSpPr>
                <a:spLocks noGrp="1"/>
              </p:cNvSpPr>
              <p:nvPr>
                <p:ph type="title"/>
              </p:nvPr>
            </p:nvSpPr>
            <p:spPr>
              <a:xfrm>
                <a:off x="643467" y="643467"/>
                <a:ext cx="3363974" cy="1597315"/>
              </a:xfrm>
              <a:prstGeom prst="ellipse">
                <a:avLst/>
              </a:prstGeom>
              <a:noFill/>
              <a:ln w="19050">
                <a:solidFill>
                  <a:schemeClr val="bg1"/>
                </a:solidFill>
              </a:ln>
            </p:spPr>
            <p:txBody>
              <a:bodyPr wrap="square">
                <a:normAutofit/>
              </a:bodyPr>
              <a:lstStyle/>
              <a:p>
                <a:pPr algn="ctr"/>
                <a:r>
                  <a:rPr lang="en-US" sz="2800">
                    <a:solidFill>
                      <a:schemeClr val="bg1"/>
                    </a:solidFill>
                  </a:rPr>
                  <a:t>Computing </a:t>
                </a:r>
                <a14:m>
                  <m:oMath xmlns:m="http://schemas.openxmlformats.org/officeDocument/2006/math">
                    <m:sSup>
                      <m:sSupPr>
                        <m:ctrlPr>
                          <a:rPr lang="en-US" sz="2800" i="1">
                            <a:solidFill>
                              <a:schemeClr val="bg1"/>
                            </a:solidFill>
                            <a:latin typeface="Cambria Math" panose="02040503050406030204" pitchFamily="18" charset="0"/>
                          </a:rPr>
                        </m:ctrlPr>
                      </m:sSupPr>
                      <m:e>
                        <m:r>
                          <a:rPr lang="en-US" sz="2800" b="0" i="1">
                            <a:solidFill>
                              <a:schemeClr val="bg1"/>
                            </a:solidFill>
                            <a:latin typeface="Cambria Math" panose="02040503050406030204" pitchFamily="18" charset="0"/>
                          </a:rPr>
                          <m:t>𝑒</m:t>
                        </m:r>
                      </m:e>
                      <m:sup>
                        <m:r>
                          <a:rPr lang="en-US" sz="2800" b="0" i="1">
                            <a:solidFill>
                              <a:schemeClr val="bg1"/>
                            </a:solidFill>
                            <a:latin typeface="Cambria Math" panose="02040503050406030204" pitchFamily="18" charset="0"/>
                          </a:rPr>
                          <m:t>𝑥</m:t>
                        </m:r>
                      </m:sup>
                    </m:sSup>
                  </m:oMath>
                </a14:m>
                <a:endParaRPr lang="en-US" sz="2800">
                  <a:solidFill>
                    <a:schemeClr val="bg1"/>
                  </a:solidFill>
                </a:endParaRPr>
              </a:p>
            </p:txBody>
          </p:sp>
        </mc:Choice>
        <mc:Fallback xmlns="">
          <p:sp>
            <p:nvSpPr>
              <p:cNvPr id="5" name="Title 4">
                <a:extLst>
                  <a:ext uri="{FF2B5EF4-FFF2-40B4-BE49-F238E27FC236}">
                    <a16:creationId xmlns:a16="http://schemas.microsoft.com/office/drawing/2014/main" id="{109FE971-6B18-0543-9E08-79297029E4CC}"/>
                  </a:ext>
                </a:extLst>
              </p:cNvPr>
              <p:cNvSpPr>
                <a:spLocks noGrp="1" noRot="1" noChangeAspect="1" noMove="1" noResize="1" noEditPoints="1" noAdjustHandles="1" noChangeArrowheads="1" noChangeShapeType="1" noTextEdit="1"/>
              </p:cNvSpPr>
              <p:nvPr>
                <p:ph type="title"/>
              </p:nvPr>
            </p:nvSpPr>
            <p:spPr>
              <a:xfrm>
                <a:off x="643467" y="643467"/>
                <a:ext cx="3363974" cy="1597315"/>
              </a:xfrm>
              <a:prstGeom prst="ellipse">
                <a:avLst/>
              </a:prstGeom>
              <a:blipFill>
                <a:blip r:embed="rId2"/>
                <a:stretch>
                  <a:fillRect/>
                </a:stretch>
              </a:blipFill>
              <a:ln w="19050">
                <a:solidFill>
                  <a:schemeClr val="bg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Content Placeholder 12">
                <a:extLst>
                  <a:ext uri="{FF2B5EF4-FFF2-40B4-BE49-F238E27FC236}">
                    <a16:creationId xmlns:a16="http://schemas.microsoft.com/office/drawing/2014/main" id="{3280B93F-4370-4215-BD2E-2D89062ADE2B}"/>
                  </a:ext>
                </a:extLst>
              </p:cNvPr>
              <p:cNvSpPr>
                <a:spLocks noGrp="1"/>
              </p:cNvSpPr>
              <p:nvPr>
                <p:ph idx="1"/>
              </p:nvPr>
            </p:nvSpPr>
            <p:spPr>
              <a:xfrm>
                <a:off x="643468" y="2638044"/>
                <a:ext cx="3363974" cy="3415622"/>
              </a:xfrm>
            </p:spPr>
            <p:txBody>
              <a:bodyPr>
                <a:normAutofit/>
              </a:bodyPr>
              <a:lstStyle/>
              <a:p>
                <a14:m>
                  <m:oMath xmlns:m="http://schemas.openxmlformats.org/officeDocument/2006/math">
                    <m:r>
                      <a:rPr lang="en-US" sz="2000" b="0" i="1">
                        <a:solidFill>
                          <a:schemeClr val="bg1"/>
                        </a:solidFill>
                        <a:latin typeface="Cambria Math" panose="02040503050406030204" pitchFamily="18" charset="0"/>
                      </a:rPr>
                      <m:t>𝑘</m:t>
                    </m:r>
                    <m:r>
                      <a:rPr lang="en-US" sz="2000" b="0" i="1">
                        <a:solidFill>
                          <a:schemeClr val="bg1"/>
                        </a:solidFill>
                        <a:latin typeface="Cambria Math" panose="02040503050406030204" pitchFamily="18" charset="0"/>
                      </a:rPr>
                      <m:t>!&gt; </m:t>
                    </m:r>
                    <m:sSup>
                      <m:sSupPr>
                        <m:ctrlPr>
                          <a:rPr lang="en-US" sz="2000" b="0" i="1">
                            <a:solidFill>
                              <a:schemeClr val="bg1"/>
                            </a:solidFill>
                            <a:latin typeface="Cambria Math" panose="02040503050406030204" pitchFamily="18" charset="0"/>
                          </a:rPr>
                        </m:ctrlPr>
                      </m:sSupPr>
                      <m:e>
                        <m:r>
                          <a:rPr lang="en-US" sz="2000" b="0" i="1">
                            <a:solidFill>
                              <a:schemeClr val="bg1"/>
                            </a:solidFill>
                            <a:latin typeface="Cambria Math" panose="02040503050406030204" pitchFamily="18" charset="0"/>
                          </a:rPr>
                          <m:t>𝑥</m:t>
                        </m:r>
                      </m:e>
                      <m:sup>
                        <m:r>
                          <a:rPr lang="en-US" sz="2000" b="0" i="1">
                            <a:solidFill>
                              <a:schemeClr val="bg1"/>
                            </a:solidFill>
                            <a:latin typeface="Cambria Math" panose="02040503050406030204" pitchFamily="18" charset="0"/>
                          </a:rPr>
                          <m:t>𝑘</m:t>
                        </m:r>
                      </m:sup>
                    </m:sSup>
                  </m:oMath>
                </a14:m>
                <a:r>
                  <a:rPr lang="en-US" sz="2000">
                    <a:solidFill>
                      <a:schemeClr val="bg1"/>
                    </a:solidFill>
                  </a:rPr>
                  <a:t> for all </a:t>
                </a:r>
                <a14:m>
                  <m:oMath xmlns:m="http://schemas.openxmlformats.org/officeDocument/2006/math">
                    <m:r>
                      <a:rPr lang="en-US" sz="2000" b="0" i="1">
                        <a:solidFill>
                          <a:schemeClr val="bg1"/>
                        </a:solidFill>
                        <a:latin typeface="Cambria Math" panose="02040503050406030204" pitchFamily="18" charset="0"/>
                      </a:rPr>
                      <m:t>𝑥</m:t>
                    </m:r>
                  </m:oMath>
                </a14:m>
                <a:r>
                  <a:rPr lang="en-US" sz="2000">
                    <a:solidFill>
                      <a:schemeClr val="bg1"/>
                    </a:solidFill>
                  </a:rPr>
                  <a:t>, eventually (when </a:t>
                </a:r>
                <a14:m>
                  <m:oMath xmlns:m="http://schemas.openxmlformats.org/officeDocument/2006/math">
                    <m:r>
                      <a:rPr lang="en-US" sz="2000" i="1">
                        <a:solidFill>
                          <a:schemeClr val="bg1"/>
                        </a:solidFill>
                        <a:latin typeface="Cambria Math" panose="02040503050406030204" pitchFamily="18" charset="0"/>
                      </a:rPr>
                      <m:t>𝑘</m:t>
                    </m:r>
                  </m:oMath>
                </a14:m>
                <a:r>
                  <a:rPr lang="en-US" sz="2000">
                    <a:solidFill>
                      <a:schemeClr val="bg1"/>
                    </a:solidFill>
                  </a:rPr>
                  <a:t> gets large enough), so:</a:t>
                </a:r>
              </a:p>
              <a:p>
                <a:pPr lvl="1"/>
                <a14:m>
                  <m:oMath xmlns:m="http://schemas.openxmlformats.org/officeDocument/2006/math">
                    <m:f>
                      <m:fPr>
                        <m:ctrlPr>
                          <a:rPr lang="en-US" sz="2000" i="1">
                            <a:solidFill>
                              <a:schemeClr val="bg1"/>
                            </a:solidFill>
                            <a:latin typeface="Cambria Math" panose="02040503050406030204" pitchFamily="18" charset="0"/>
                          </a:rPr>
                        </m:ctrlPr>
                      </m:fPr>
                      <m:num>
                        <m:sSup>
                          <m:sSupPr>
                            <m:ctrlPr>
                              <a:rPr lang="en-US" sz="2000" i="1">
                                <a:solidFill>
                                  <a:schemeClr val="bg1"/>
                                </a:solidFill>
                                <a:latin typeface="Cambria Math" panose="02040503050406030204" pitchFamily="18" charset="0"/>
                              </a:rPr>
                            </m:ctrlPr>
                          </m:sSupPr>
                          <m:e>
                            <m:r>
                              <a:rPr lang="en-US" sz="2000" b="0" i="1">
                                <a:solidFill>
                                  <a:schemeClr val="bg1"/>
                                </a:solidFill>
                                <a:latin typeface="Cambria Math" panose="02040503050406030204" pitchFamily="18" charset="0"/>
                              </a:rPr>
                              <m:t>𝑥</m:t>
                            </m:r>
                          </m:e>
                          <m:sup>
                            <m:r>
                              <a:rPr lang="en-US" sz="2000" b="0" i="1">
                                <a:solidFill>
                                  <a:schemeClr val="bg1"/>
                                </a:solidFill>
                                <a:latin typeface="Cambria Math" panose="02040503050406030204" pitchFamily="18" charset="0"/>
                              </a:rPr>
                              <m:t>𝑘</m:t>
                            </m:r>
                          </m:sup>
                        </m:sSup>
                      </m:num>
                      <m:den>
                        <m:r>
                          <a:rPr lang="en-US" sz="2000" b="0" i="1">
                            <a:solidFill>
                              <a:schemeClr val="bg1"/>
                            </a:solidFill>
                            <a:latin typeface="Cambria Math" panose="02040503050406030204" pitchFamily="18" charset="0"/>
                          </a:rPr>
                          <m:t>𝑘</m:t>
                        </m:r>
                        <m:r>
                          <a:rPr lang="en-US" sz="2000" b="0" i="1">
                            <a:solidFill>
                              <a:schemeClr val="bg1"/>
                            </a:solidFill>
                            <a:latin typeface="Cambria Math" panose="02040503050406030204" pitchFamily="18" charset="0"/>
                          </a:rPr>
                          <m:t>!</m:t>
                        </m:r>
                      </m:den>
                    </m:f>
                    <m:r>
                      <a:rPr lang="en-US" sz="2000" b="0" i="0">
                        <a:solidFill>
                          <a:schemeClr val="bg1"/>
                        </a:solidFill>
                        <a:latin typeface="Cambria Math" panose="02040503050406030204" pitchFamily="18" charset="0"/>
                      </a:rPr>
                      <m:t> </m:t>
                    </m:r>
                  </m:oMath>
                </a14:m>
                <a:r>
                  <a:rPr lang="en-US" sz="2000">
                    <a:solidFill>
                      <a:schemeClr val="bg1"/>
                    </a:solidFill>
                  </a:rPr>
                  <a:t> gets smaller with each step (again, eventually)</a:t>
                </a:r>
              </a:p>
              <a:p>
                <a:pPr lvl="1"/>
                <a:r>
                  <a:rPr lang="en-US" sz="2000">
                    <a:solidFill>
                      <a:schemeClr val="bg1"/>
                    </a:solidFill>
                  </a:rPr>
                  <a:t>We can stop when it gets small enough that it is “good enough” for our computation.</a:t>
                </a:r>
              </a:p>
            </p:txBody>
          </p:sp>
        </mc:Choice>
        <mc:Fallback xmlns="">
          <p:sp>
            <p:nvSpPr>
              <p:cNvPr id="13" name="Content Placeholder 12">
                <a:extLst>
                  <a:ext uri="{FF2B5EF4-FFF2-40B4-BE49-F238E27FC236}">
                    <a16:creationId xmlns:a16="http://schemas.microsoft.com/office/drawing/2014/main" id="{3280B93F-4370-4215-BD2E-2D89062ADE2B}"/>
                  </a:ext>
                </a:extLst>
              </p:cNvPr>
              <p:cNvSpPr>
                <a:spLocks noGrp="1" noRot="1" noChangeAspect="1" noMove="1" noResize="1" noEditPoints="1" noAdjustHandles="1" noChangeArrowheads="1" noChangeShapeType="1" noTextEdit="1"/>
              </p:cNvSpPr>
              <p:nvPr>
                <p:ph idx="1"/>
              </p:nvPr>
            </p:nvSpPr>
            <p:spPr>
              <a:xfrm>
                <a:off x="643468" y="2638044"/>
                <a:ext cx="3363974" cy="3415622"/>
              </a:xfrm>
              <a:blipFill>
                <a:blip r:embed="rId3"/>
                <a:stretch>
                  <a:fillRect l="-1504" t="-1481" r="-2256"/>
                </a:stretch>
              </a:blipFill>
            </p:spPr>
            <p:txBody>
              <a:bodyPr/>
              <a:lstStyle/>
              <a:p>
                <a:r>
                  <a:rPr lang="en-US">
                    <a:noFill/>
                  </a:rPr>
                  <a:t> </a:t>
                </a:r>
              </a:p>
            </p:txBody>
          </p:sp>
        </mc:Fallback>
      </mc:AlternateContent>
      <p:pic>
        <p:nvPicPr>
          <p:cNvPr id="11" name="Content Placeholder 7">
            <a:extLst>
              <a:ext uri="{FF2B5EF4-FFF2-40B4-BE49-F238E27FC236}">
                <a16:creationId xmlns:a16="http://schemas.microsoft.com/office/drawing/2014/main" id="{A93C4CFB-B2DF-0F4D-9AF6-55360E415D03}"/>
              </a:ext>
            </a:extLst>
          </p:cNvPr>
          <p:cNvPicPr>
            <a:picLocks noChangeAspect="1"/>
          </p:cNvPicPr>
          <p:nvPr/>
        </p:nvPicPr>
        <p:blipFill>
          <a:blip r:embed="rId4"/>
          <a:stretch>
            <a:fillRect/>
          </a:stretch>
        </p:blipFill>
        <p:spPr>
          <a:xfrm>
            <a:off x="4815801" y="1957660"/>
            <a:ext cx="7221302" cy="2942679"/>
          </a:xfrm>
          <a:prstGeom prst="rect">
            <a:avLst/>
          </a:prstGeom>
        </p:spPr>
      </p:pic>
      <p:sp>
        <p:nvSpPr>
          <p:cNvPr id="2" name="Footer Placeholder 1">
            <a:extLst>
              <a:ext uri="{FF2B5EF4-FFF2-40B4-BE49-F238E27FC236}">
                <a16:creationId xmlns:a16="http://schemas.microsoft.com/office/drawing/2014/main" id="{EF6124DD-3DEB-CD40-B817-B31D1F1CD4CD}"/>
              </a:ext>
            </a:extLst>
          </p:cNvPr>
          <p:cNvSpPr>
            <a:spLocks noGrp="1"/>
          </p:cNvSpPr>
          <p:nvPr>
            <p:ph type="ftr" sz="quarter" idx="11"/>
          </p:nvPr>
        </p:nvSpPr>
        <p:spPr>
          <a:xfrm>
            <a:off x="5297762" y="6483673"/>
            <a:ext cx="4579768" cy="365125"/>
          </a:xfrm>
        </p:spPr>
        <p:txBody>
          <a:bodyPr>
            <a:normAutofit/>
          </a:bodyPr>
          <a:lstStyle/>
          <a:p>
            <a:pPr algn="l">
              <a:spcAft>
                <a:spcPts val="600"/>
              </a:spcAft>
            </a:pPr>
            <a:r>
              <a:rPr lang="en-US">
                <a:solidFill>
                  <a:schemeClr val="tx1">
                    <a:alpha val="80000"/>
                  </a:schemeClr>
                </a:solidFill>
              </a:rPr>
              <a:t>© 2021 Darrell Long</a:t>
            </a:r>
          </a:p>
        </p:txBody>
      </p:sp>
      <p:sp>
        <p:nvSpPr>
          <p:cNvPr id="3" name="Slide Number Placeholder 2">
            <a:extLst>
              <a:ext uri="{FF2B5EF4-FFF2-40B4-BE49-F238E27FC236}">
                <a16:creationId xmlns:a16="http://schemas.microsoft.com/office/drawing/2014/main" id="{A2D18DBD-DF58-6F45-8473-65A7F9C20F50}"/>
              </a:ext>
            </a:extLst>
          </p:cNvPr>
          <p:cNvSpPr>
            <a:spLocks noGrp="1"/>
          </p:cNvSpPr>
          <p:nvPr>
            <p:ph type="sldNum" sz="quarter" idx="12"/>
          </p:nvPr>
        </p:nvSpPr>
        <p:spPr>
          <a:xfrm>
            <a:off x="10289512" y="6483673"/>
            <a:ext cx="1064287" cy="365125"/>
          </a:xfrm>
        </p:spPr>
        <p:txBody>
          <a:bodyPr>
            <a:normAutofit/>
          </a:bodyPr>
          <a:lstStyle/>
          <a:p>
            <a:pPr>
              <a:spcAft>
                <a:spcPts val="600"/>
              </a:spcAft>
            </a:pPr>
            <a:fld id="{A007D034-B69E-A742-8D96-D676D6BE536A}" type="slidenum">
              <a:rPr lang="en-US">
                <a:solidFill>
                  <a:schemeClr val="tx1">
                    <a:alpha val="80000"/>
                  </a:schemeClr>
                </a:solidFill>
              </a:rPr>
              <a:pPr>
                <a:spcAft>
                  <a:spcPts val="600"/>
                </a:spcAft>
              </a:pPr>
              <a:t>9</a:t>
            </a:fld>
            <a:endParaRPr lang="en-US">
              <a:solidFill>
                <a:schemeClr val="tx1">
                  <a:alpha val="80000"/>
                </a:schemeClr>
              </a:solidFill>
            </a:endParaRPr>
          </a:p>
        </p:txBody>
      </p:sp>
      <p:sp>
        <p:nvSpPr>
          <p:cNvPr id="4" name="Date Placeholder 3">
            <a:extLst>
              <a:ext uri="{FF2B5EF4-FFF2-40B4-BE49-F238E27FC236}">
                <a16:creationId xmlns:a16="http://schemas.microsoft.com/office/drawing/2014/main" id="{BCBCE254-580D-A940-8FE2-F335F8210127}"/>
              </a:ext>
            </a:extLst>
          </p:cNvPr>
          <p:cNvSpPr>
            <a:spLocks noGrp="1"/>
          </p:cNvSpPr>
          <p:nvPr>
            <p:ph type="dt" sz="half" idx="10"/>
          </p:nvPr>
        </p:nvSpPr>
        <p:spPr/>
        <p:txBody>
          <a:bodyPr/>
          <a:lstStyle/>
          <a:p>
            <a:fld id="{725DDB08-D7D7-2749-B465-E60D35EB445B}" type="datetime3">
              <a:rPr lang="en-US" smtClean="0"/>
              <a:t>30 January 2021</a:t>
            </a:fld>
            <a:endParaRPr lang="en-US"/>
          </a:p>
        </p:txBody>
      </p:sp>
    </p:spTree>
    <p:extLst>
      <p:ext uri="{BB962C8B-B14F-4D97-AF65-F5344CB8AC3E}">
        <p14:creationId xmlns:p14="http://schemas.microsoft.com/office/powerpoint/2010/main" val="289515624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TotalTime>
  <Words>2028</Words>
  <Application>Microsoft Macintosh PowerPoint</Application>
  <PresentationFormat>Widescreen</PresentationFormat>
  <Paragraphs>287</Paragraphs>
  <Slides>26</Slides>
  <Notes>10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26</vt:i4>
      </vt:variant>
    </vt:vector>
  </HeadingPairs>
  <TitlesOfParts>
    <vt:vector size="32" baseType="lpstr">
      <vt:lpstr>Arial</vt:lpstr>
      <vt:lpstr>Calibri</vt:lpstr>
      <vt:lpstr>Calibri Light</vt:lpstr>
      <vt:lpstr>Cambria Math</vt:lpstr>
      <vt:lpstr>Times New Roman</vt:lpstr>
      <vt:lpstr>Office Theme</vt:lpstr>
      <vt:lpstr>Numerical Computation</vt:lpstr>
      <vt:lpstr>Basic Arithmetic Operations</vt:lpstr>
      <vt:lpstr>Absolute Value</vt:lpstr>
      <vt:lpstr>Check the man page!</vt:lpstr>
      <vt:lpstr>Can I just use the library?</vt:lpstr>
      <vt:lpstr>Trigonometric Functions</vt:lpstr>
      <vt:lpstr>Taylor Series</vt:lpstr>
      <vt:lpstr>Increasingly Better Approximations</vt:lpstr>
      <vt:lpstr>Computing e^x</vt:lpstr>
      <vt:lpstr>Computing sin⁡(x)</vt:lpstr>
      <vt:lpstr>Computing the Terms </vt:lpstr>
      <vt:lpstr>Padé Approximants</vt:lpstr>
      <vt:lpstr>What happens if the series converges too slowly?</vt:lpstr>
      <vt:lpstr>Inverting a Function</vt:lpstr>
      <vt:lpstr>√n using a Newton Iterate</vt:lpstr>
      <vt:lpstr>log⁡(x) using Newton’s Method</vt:lpstr>
      <vt:lpstr>Floating Point Arithmetic</vt:lpstr>
      <vt:lpstr>IEEE 754 Floating Point Standard</vt:lpstr>
      <vt:lpstr>Decimal Representation</vt:lpstr>
      <vt:lpstr>Absolute error and relative error</vt:lpstr>
      <vt:lpstr>Relative error is more meaningful</vt:lpstr>
      <vt:lpstr>Finite Digit Arithmetic</vt:lpstr>
      <vt:lpstr>Nested Arithmetic</vt:lpstr>
      <vt:lpstr>PowerPoint Presentation</vt:lpstr>
      <vt:lpstr>What do we know?</vt:lpstr>
      <vt:lpstr>What should we do?</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Numerical Computation</dc:title>
  <dc:creator>Darrell Long</dc:creator>
  <cp:lastModifiedBy>Darrell Long</cp:lastModifiedBy>
  <cp:revision>2</cp:revision>
  <dcterms:created xsi:type="dcterms:W3CDTF">2021-01-13T19:57:49Z</dcterms:created>
  <dcterms:modified xsi:type="dcterms:W3CDTF">2021-01-30T23:24:46Z</dcterms:modified>
</cp:coreProperties>
</file>